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29"/>
  </p:notesMasterIdLst>
  <p:sldIdLst>
    <p:sldId id="279" r:id="rId3"/>
    <p:sldId id="281" r:id="rId4"/>
    <p:sldId id="680" r:id="rId5"/>
    <p:sldId id="325" r:id="rId6"/>
    <p:sldId id="682" r:id="rId7"/>
    <p:sldId id="611" r:id="rId8"/>
    <p:sldId id="311" r:id="rId9"/>
    <p:sldId id="681" r:id="rId10"/>
    <p:sldId id="689" r:id="rId11"/>
    <p:sldId id="690" r:id="rId12"/>
    <p:sldId id="691" r:id="rId13"/>
    <p:sldId id="676" r:id="rId14"/>
    <p:sldId id="693" r:id="rId15"/>
    <p:sldId id="342" r:id="rId16"/>
    <p:sldId id="692" r:id="rId17"/>
    <p:sldId id="672" r:id="rId18"/>
    <p:sldId id="356" r:id="rId19"/>
    <p:sldId id="687" r:id="rId20"/>
    <p:sldId id="357" r:id="rId21"/>
    <p:sldId id="330" r:id="rId22"/>
    <p:sldId id="694" r:id="rId23"/>
    <p:sldId id="695" r:id="rId24"/>
    <p:sldId id="677" r:id="rId25"/>
    <p:sldId id="686" r:id="rId26"/>
    <p:sldId id="696" r:id="rId27"/>
    <p:sldId id="675" r:id="rId28"/>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5324CC-7B09-473A-93F1-7F8F76A71FF4}">
          <p14:sldIdLst>
            <p14:sldId id="279"/>
            <p14:sldId id="281"/>
            <p14:sldId id="680"/>
            <p14:sldId id="325"/>
            <p14:sldId id="682"/>
            <p14:sldId id="611"/>
            <p14:sldId id="311"/>
            <p14:sldId id="681"/>
            <p14:sldId id="689"/>
            <p14:sldId id="690"/>
            <p14:sldId id="691"/>
            <p14:sldId id="676"/>
            <p14:sldId id="693"/>
            <p14:sldId id="342"/>
            <p14:sldId id="692"/>
            <p14:sldId id="672"/>
            <p14:sldId id="356"/>
            <p14:sldId id="687"/>
            <p14:sldId id="357"/>
            <p14:sldId id="330"/>
            <p14:sldId id="694"/>
            <p14:sldId id="695"/>
            <p14:sldId id="677"/>
            <p14:sldId id="686"/>
            <p14:sldId id="696"/>
            <p14:sldId id="675"/>
          </p14:sldIdLst>
        </p14:section>
        <p14:section name="Discipline Slides" id="{E2152EB3-7D97-4F11-B8B5-8F2976E6950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5C440C-BEBD-6193-6A42-CF35FF0C6376}" name="Vaillancourt, Traci" initials="VT" userId="S::Vaillancourt.Traci@wseinc.com::e505fd04-b7e8-4157-b236-b3d3f30f9f0c" providerId="AD"/>
  <p188:author id="{35432075-A88F-AB21-5FBB-C3B1461CF794}" name="Passalacqua, Caroline" initials="PC" userId="S::Passalacqua.Caroline@wseinc.com::0ddda680-a339-4570-9047-4cbd55bae6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CC"/>
    <a:srgbClr val="CDDFEF"/>
    <a:srgbClr val="D1F1FF"/>
    <a:srgbClr val="007B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9542" autoAdjust="0"/>
  </p:normalViewPr>
  <p:slideViewPr>
    <p:cSldViewPr>
      <p:cViewPr varScale="1">
        <p:scale>
          <a:sx n="97" d="100"/>
          <a:sy n="97" d="100"/>
        </p:scale>
        <p:origin x="965"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3817912-3F4C-4C80-A922-10BDD610AD2A}" type="datetimeFigureOut">
              <a:rPr lang="en-US" smtClean="0"/>
              <a:t>9/18/2023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1F48CFB-13B6-4E03-B7CB-2BB0F43E5BC2}" type="slidenum">
              <a:rPr lang="en-US" smtClean="0"/>
              <a:t>‹#›</a:t>
            </a:fld>
            <a:endParaRPr lang="en-US"/>
          </a:p>
        </p:txBody>
      </p:sp>
    </p:spTree>
    <p:extLst>
      <p:ext uri="{BB962C8B-B14F-4D97-AF65-F5344CB8AC3E}">
        <p14:creationId xmlns:p14="http://schemas.microsoft.com/office/powerpoint/2010/main" val="56592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1</a:t>
            </a:fld>
            <a:endParaRPr lang="en-US"/>
          </a:p>
        </p:txBody>
      </p:sp>
    </p:spTree>
    <p:extLst>
      <p:ext uri="{BB962C8B-B14F-4D97-AF65-F5344CB8AC3E}">
        <p14:creationId xmlns:p14="http://schemas.microsoft.com/office/powerpoint/2010/main" val="669426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11</a:t>
            </a:fld>
            <a:endParaRPr lang="en-US"/>
          </a:p>
        </p:txBody>
      </p:sp>
    </p:spTree>
    <p:extLst>
      <p:ext uri="{BB962C8B-B14F-4D97-AF65-F5344CB8AC3E}">
        <p14:creationId xmlns:p14="http://schemas.microsoft.com/office/powerpoint/2010/main" val="4132514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12</a:t>
            </a:fld>
            <a:endParaRPr lang="en-US"/>
          </a:p>
        </p:txBody>
      </p:sp>
    </p:spTree>
    <p:extLst>
      <p:ext uri="{BB962C8B-B14F-4D97-AF65-F5344CB8AC3E}">
        <p14:creationId xmlns:p14="http://schemas.microsoft.com/office/powerpoint/2010/main" val="26698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13</a:t>
            </a:fld>
            <a:endParaRPr lang="en-US"/>
          </a:p>
        </p:txBody>
      </p:sp>
    </p:spTree>
    <p:extLst>
      <p:ext uri="{BB962C8B-B14F-4D97-AF65-F5344CB8AC3E}">
        <p14:creationId xmlns:p14="http://schemas.microsoft.com/office/powerpoint/2010/main" val="1855829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FE950-134C-48A8-9B9D-A308B8422AB4}" type="slidenum">
              <a:rPr lang="en-US" smtClean="0"/>
              <a:t>14</a:t>
            </a:fld>
            <a:endParaRPr lang="en-US"/>
          </a:p>
        </p:txBody>
      </p:sp>
    </p:spTree>
    <p:extLst>
      <p:ext uri="{BB962C8B-B14F-4D97-AF65-F5344CB8AC3E}">
        <p14:creationId xmlns:p14="http://schemas.microsoft.com/office/powerpoint/2010/main" val="523036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FE950-134C-48A8-9B9D-A308B8422AB4}" type="slidenum">
              <a:rPr lang="en-US" smtClean="0"/>
              <a:t>15</a:t>
            </a:fld>
            <a:endParaRPr lang="en-US"/>
          </a:p>
        </p:txBody>
      </p:sp>
    </p:spTree>
    <p:extLst>
      <p:ext uri="{BB962C8B-B14F-4D97-AF65-F5344CB8AC3E}">
        <p14:creationId xmlns:p14="http://schemas.microsoft.com/office/powerpoint/2010/main" val="3436858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16</a:t>
            </a:fld>
            <a:endParaRPr lang="en-US"/>
          </a:p>
        </p:txBody>
      </p:sp>
    </p:spTree>
    <p:extLst>
      <p:ext uri="{BB962C8B-B14F-4D97-AF65-F5344CB8AC3E}">
        <p14:creationId xmlns:p14="http://schemas.microsoft.com/office/powerpoint/2010/main" val="180564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FE950-134C-48A8-9B9D-A308B8422AB4}" type="slidenum">
              <a:rPr lang="en-US" smtClean="0"/>
              <a:t>17</a:t>
            </a:fld>
            <a:endParaRPr lang="en-US"/>
          </a:p>
        </p:txBody>
      </p:sp>
    </p:spTree>
    <p:extLst>
      <p:ext uri="{BB962C8B-B14F-4D97-AF65-F5344CB8AC3E}">
        <p14:creationId xmlns:p14="http://schemas.microsoft.com/office/powerpoint/2010/main" val="3631003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FE950-134C-48A8-9B9D-A308B8422AB4}" type="slidenum">
              <a:rPr lang="en-US" smtClean="0"/>
              <a:t>18</a:t>
            </a:fld>
            <a:endParaRPr lang="en-US"/>
          </a:p>
        </p:txBody>
      </p:sp>
    </p:spTree>
    <p:extLst>
      <p:ext uri="{BB962C8B-B14F-4D97-AF65-F5344CB8AC3E}">
        <p14:creationId xmlns:p14="http://schemas.microsoft.com/office/powerpoint/2010/main" val="1052159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FE950-134C-48A8-9B9D-A308B8422AB4}" type="slidenum">
              <a:rPr lang="en-US" smtClean="0"/>
              <a:t>19</a:t>
            </a:fld>
            <a:endParaRPr lang="en-US"/>
          </a:p>
        </p:txBody>
      </p:sp>
    </p:spTree>
    <p:extLst>
      <p:ext uri="{BB962C8B-B14F-4D97-AF65-F5344CB8AC3E}">
        <p14:creationId xmlns:p14="http://schemas.microsoft.com/office/powerpoint/2010/main" val="3712489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FE950-134C-48A8-9B9D-A308B8422AB4}" type="slidenum">
              <a:rPr lang="en-US" smtClean="0"/>
              <a:t>20</a:t>
            </a:fld>
            <a:endParaRPr lang="en-US"/>
          </a:p>
        </p:txBody>
      </p:sp>
    </p:spTree>
    <p:extLst>
      <p:ext uri="{BB962C8B-B14F-4D97-AF65-F5344CB8AC3E}">
        <p14:creationId xmlns:p14="http://schemas.microsoft.com/office/powerpoint/2010/main" val="1319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2</a:t>
            </a:fld>
            <a:endParaRPr lang="en-US"/>
          </a:p>
        </p:txBody>
      </p:sp>
    </p:spTree>
    <p:extLst>
      <p:ext uri="{BB962C8B-B14F-4D97-AF65-F5344CB8AC3E}">
        <p14:creationId xmlns:p14="http://schemas.microsoft.com/office/powerpoint/2010/main" val="2577696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21</a:t>
            </a:fld>
            <a:endParaRPr lang="en-US"/>
          </a:p>
        </p:txBody>
      </p:sp>
    </p:spTree>
    <p:extLst>
      <p:ext uri="{BB962C8B-B14F-4D97-AF65-F5344CB8AC3E}">
        <p14:creationId xmlns:p14="http://schemas.microsoft.com/office/powerpoint/2010/main" val="2276573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24</a:t>
            </a:fld>
            <a:endParaRPr lang="en-US"/>
          </a:p>
        </p:txBody>
      </p:sp>
    </p:spTree>
    <p:extLst>
      <p:ext uri="{BB962C8B-B14F-4D97-AF65-F5344CB8AC3E}">
        <p14:creationId xmlns:p14="http://schemas.microsoft.com/office/powerpoint/2010/main" val="2941028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25</a:t>
            </a:fld>
            <a:endParaRPr lang="en-US"/>
          </a:p>
        </p:txBody>
      </p:sp>
    </p:spTree>
    <p:extLst>
      <p:ext uri="{BB962C8B-B14F-4D97-AF65-F5344CB8AC3E}">
        <p14:creationId xmlns:p14="http://schemas.microsoft.com/office/powerpoint/2010/main" val="58184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3</a:t>
            </a:fld>
            <a:endParaRPr lang="en-US"/>
          </a:p>
        </p:txBody>
      </p:sp>
    </p:spTree>
    <p:extLst>
      <p:ext uri="{BB962C8B-B14F-4D97-AF65-F5344CB8AC3E}">
        <p14:creationId xmlns:p14="http://schemas.microsoft.com/office/powerpoint/2010/main" val="57458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5</a:t>
            </a:fld>
            <a:endParaRPr lang="en-US"/>
          </a:p>
        </p:txBody>
      </p:sp>
    </p:spTree>
    <p:extLst>
      <p:ext uri="{BB962C8B-B14F-4D97-AF65-F5344CB8AC3E}">
        <p14:creationId xmlns:p14="http://schemas.microsoft.com/office/powerpoint/2010/main" val="45114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6</a:t>
            </a:fld>
            <a:endParaRPr lang="en-US"/>
          </a:p>
        </p:txBody>
      </p:sp>
    </p:spTree>
    <p:extLst>
      <p:ext uri="{BB962C8B-B14F-4D97-AF65-F5344CB8AC3E}">
        <p14:creationId xmlns:p14="http://schemas.microsoft.com/office/powerpoint/2010/main" val="405192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7</a:t>
            </a:fld>
            <a:endParaRPr lang="en-US"/>
          </a:p>
        </p:txBody>
      </p:sp>
    </p:spTree>
    <p:extLst>
      <p:ext uri="{BB962C8B-B14F-4D97-AF65-F5344CB8AC3E}">
        <p14:creationId xmlns:p14="http://schemas.microsoft.com/office/powerpoint/2010/main" val="3325668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8</a:t>
            </a:fld>
            <a:endParaRPr lang="en-US"/>
          </a:p>
        </p:txBody>
      </p:sp>
    </p:spTree>
    <p:extLst>
      <p:ext uri="{BB962C8B-B14F-4D97-AF65-F5344CB8AC3E}">
        <p14:creationId xmlns:p14="http://schemas.microsoft.com/office/powerpoint/2010/main" val="331420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9</a:t>
            </a:fld>
            <a:endParaRPr lang="en-US"/>
          </a:p>
        </p:txBody>
      </p:sp>
    </p:spTree>
    <p:extLst>
      <p:ext uri="{BB962C8B-B14F-4D97-AF65-F5344CB8AC3E}">
        <p14:creationId xmlns:p14="http://schemas.microsoft.com/office/powerpoint/2010/main" val="822978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F48CFB-13B6-4E03-B7CB-2BB0F43E5BC2}" type="slidenum">
              <a:rPr lang="en-US" smtClean="0"/>
              <a:t>10</a:t>
            </a:fld>
            <a:endParaRPr lang="en-US"/>
          </a:p>
        </p:txBody>
      </p:sp>
    </p:spTree>
    <p:extLst>
      <p:ext uri="{BB962C8B-B14F-4D97-AF65-F5344CB8AC3E}">
        <p14:creationId xmlns:p14="http://schemas.microsoft.com/office/powerpoint/2010/main" val="97529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52550"/>
            <a:ext cx="8229600" cy="1102519"/>
          </a:xfrm>
        </p:spPr>
        <p:txBody>
          <a:bodyPr/>
          <a:lstStyle/>
          <a:p>
            <a:r>
              <a:rPr lang="en-US"/>
              <a:t>Click to edit Master title style</a:t>
            </a:r>
          </a:p>
        </p:txBody>
      </p:sp>
      <p:sp>
        <p:nvSpPr>
          <p:cNvPr id="3" name="Subtitle 2"/>
          <p:cNvSpPr>
            <a:spLocks noGrp="1"/>
          </p:cNvSpPr>
          <p:nvPr>
            <p:ph type="subTitle" idx="1"/>
          </p:nvPr>
        </p:nvSpPr>
        <p:spPr>
          <a:xfrm>
            <a:off x="457200" y="2669381"/>
            <a:ext cx="8229600" cy="131445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60B8B9-4C04-4DDF-9AFD-B2E02D82F36D}"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328111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0B8B9-4C04-4DDF-9AFD-B2E02D82F36D}"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406987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0B8B9-4C04-4DDF-9AFD-B2E02D82F36D}"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2004855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DB64-E5B9-2964-8E6D-CE2CA2C05CBD}"/>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2D7717-53F2-83FA-2179-32665C02EB7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E7C1A0-7646-BE50-7193-0F1D0840B3E2}"/>
              </a:ext>
            </a:extLst>
          </p:cNvPr>
          <p:cNvSpPr>
            <a:spLocks noGrp="1"/>
          </p:cNvSpPr>
          <p:nvPr>
            <p:ph type="dt" sz="half" idx="10"/>
          </p:nvPr>
        </p:nvSpPr>
        <p:spPr/>
        <p:txBody>
          <a:bodyPr/>
          <a:lstStyle/>
          <a:p>
            <a:fld id="{7DF8BED2-3FFD-497F-BFF9-33EA11CA4B79}" type="datetimeFigureOut">
              <a:rPr lang="en-US" smtClean="0"/>
              <a:t>9/18/2023</a:t>
            </a:fld>
            <a:endParaRPr lang="en-US"/>
          </a:p>
        </p:txBody>
      </p:sp>
      <p:sp>
        <p:nvSpPr>
          <p:cNvPr id="5" name="Footer Placeholder 4">
            <a:extLst>
              <a:ext uri="{FF2B5EF4-FFF2-40B4-BE49-F238E27FC236}">
                <a16:creationId xmlns:a16="http://schemas.microsoft.com/office/drawing/2014/main" id="{84788E01-D812-1189-3B85-AE864DEB6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74E55-FE0C-D2D8-924B-6249B857E89D}"/>
              </a:ext>
            </a:extLst>
          </p:cNvPr>
          <p:cNvSpPr>
            <a:spLocks noGrp="1"/>
          </p:cNvSpPr>
          <p:nvPr>
            <p:ph type="sldNum" sz="quarter" idx="12"/>
          </p:nvPr>
        </p:nvSpPr>
        <p:spPr/>
        <p:txBody>
          <a:bodyPr/>
          <a:lstStyle/>
          <a:p>
            <a:fld id="{C92836D6-EF9B-48F2-BB85-232062A0E61C}" type="slidenum">
              <a:rPr lang="en-US" smtClean="0"/>
              <a:t>‹#›</a:t>
            </a:fld>
            <a:endParaRPr lang="en-US"/>
          </a:p>
        </p:txBody>
      </p:sp>
    </p:spTree>
    <p:extLst>
      <p:ext uri="{BB962C8B-B14F-4D97-AF65-F5344CB8AC3E}">
        <p14:creationId xmlns:p14="http://schemas.microsoft.com/office/powerpoint/2010/main" val="2753091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A871-29DB-734B-8424-039E6A21727C}"/>
              </a:ext>
            </a:extLst>
          </p:cNvPr>
          <p:cNvSpPr>
            <a:spLocks noGrp="1"/>
          </p:cNvSpPr>
          <p:nvPr>
            <p:ph type="title" hasCustomPrompt="1"/>
          </p:nvPr>
        </p:nvSpPr>
        <p:spPr>
          <a:xfrm>
            <a:off x="228600" y="101600"/>
            <a:ext cx="7981950" cy="468312"/>
          </a:xfrm>
        </p:spPr>
        <p:txBody>
          <a:bodyPr>
            <a:normAutofit/>
          </a:bodyPr>
          <a:lstStyle>
            <a:lvl1pPr>
              <a:defRPr sz="240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D4725E7-7254-D094-424E-DB49CF828065}"/>
              </a:ext>
            </a:extLst>
          </p:cNvPr>
          <p:cNvSpPr>
            <a:spLocks noGrp="1"/>
          </p:cNvSpPr>
          <p:nvPr>
            <p:ph idx="1"/>
          </p:nvPr>
        </p:nvSpPr>
        <p:spPr>
          <a:xfrm>
            <a:off x="628650" y="742950"/>
            <a:ext cx="7886700" cy="3889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C4EF40B-39FD-9DA7-6E63-752E645AB7E9}"/>
              </a:ext>
            </a:extLst>
          </p:cNvPr>
          <p:cNvSpPr>
            <a:spLocks noGrp="1"/>
          </p:cNvSpPr>
          <p:nvPr>
            <p:ph type="dt" sz="half" idx="10"/>
          </p:nvPr>
        </p:nvSpPr>
        <p:spPr/>
        <p:txBody>
          <a:bodyPr/>
          <a:lstStyle/>
          <a:p>
            <a:fld id="{7DF8BED2-3FFD-497F-BFF9-33EA11CA4B79}" type="datetimeFigureOut">
              <a:rPr lang="en-US" smtClean="0"/>
              <a:t>9/18/2023</a:t>
            </a:fld>
            <a:endParaRPr lang="en-US"/>
          </a:p>
        </p:txBody>
      </p:sp>
      <p:sp>
        <p:nvSpPr>
          <p:cNvPr id="5" name="Footer Placeholder 4">
            <a:extLst>
              <a:ext uri="{FF2B5EF4-FFF2-40B4-BE49-F238E27FC236}">
                <a16:creationId xmlns:a16="http://schemas.microsoft.com/office/drawing/2014/main" id="{6C1AEF0C-F62F-EB5A-B082-68F4D588E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0DF6A-FE4F-2A9F-EE5D-6A65BA6792CE}"/>
              </a:ext>
            </a:extLst>
          </p:cNvPr>
          <p:cNvSpPr>
            <a:spLocks noGrp="1"/>
          </p:cNvSpPr>
          <p:nvPr>
            <p:ph type="sldNum" sz="quarter" idx="12"/>
          </p:nvPr>
        </p:nvSpPr>
        <p:spPr/>
        <p:txBody>
          <a:bodyPr/>
          <a:lstStyle/>
          <a:p>
            <a:fld id="{C92836D6-EF9B-48F2-BB85-232062A0E61C}" type="slidenum">
              <a:rPr lang="en-US" smtClean="0"/>
              <a:t>‹#›</a:t>
            </a:fld>
            <a:endParaRPr lang="en-US"/>
          </a:p>
        </p:txBody>
      </p:sp>
    </p:spTree>
    <p:extLst>
      <p:ext uri="{BB962C8B-B14F-4D97-AF65-F5344CB8AC3E}">
        <p14:creationId xmlns:p14="http://schemas.microsoft.com/office/powerpoint/2010/main" val="3643892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379E-BD24-905B-21F8-0632930E88C2}"/>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944AC7-663B-CB9D-FE23-2083D8B0A9A3}"/>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56A633-6479-79EE-33E6-63596786FB7B}"/>
              </a:ext>
            </a:extLst>
          </p:cNvPr>
          <p:cNvSpPr>
            <a:spLocks noGrp="1"/>
          </p:cNvSpPr>
          <p:nvPr>
            <p:ph type="dt" sz="half" idx="10"/>
          </p:nvPr>
        </p:nvSpPr>
        <p:spPr/>
        <p:txBody>
          <a:bodyPr/>
          <a:lstStyle/>
          <a:p>
            <a:fld id="{7DF8BED2-3FFD-497F-BFF9-33EA11CA4B79}" type="datetimeFigureOut">
              <a:rPr lang="en-US" smtClean="0"/>
              <a:t>9/18/2023</a:t>
            </a:fld>
            <a:endParaRPr lang="en-US"/>
          </a:p>
        </p:txBody>
      </p:sp>
      <p:sp>
        <p:nvSpPr>
          <p:cNvPr id="5" name="Footer Placeholder 4">
            <a:extLst>
              <a:ext uri="{FF2B5EF4-FFF2-40B4-BE49-F238E27FC236}">
                <a16:creationId xmlns:a16="http://schemas.microsoft.com/office/drawing/2014/main" id="{0741441E-56A2-255B-C1D7-0456F03F9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659E1-4993-9098-D523-5CC12F18BE90}"/>
              </a:ext>
            </a:extLst>
          </p:cNvPr>
          <p:cNvSpPr>
            <a:spLocks noGrp="1"/>
          </p:cNvSpPr>
          <p:nvPr>
            <p:ph type="sldNum" sz="quarter" idx="12"/>
          </p:nvPr>
        </p:nvSpPr>
        <p:spPr/>
        <p:txBody>
          <a:bodyPr/>
          <a:lstStyle/>
          <a:p>
            <a:fld id="{C92836D6-EF9B-48F2-BB85-232062A0E61C}" type="slidenum">
              <a:rPr lang="en-US" smtClean="0"/>
              <a:t>‹#›</a:t>
            </a:fld>
            <a:endParaRPr lang="en-US"/>
          </a:p>
        </p:txBody>
      </p:sp>
    </p:spTree>
    <p:extLst>
      <p:ext uri="{BB962C8B-B14F-4D97-AF65-F5344CB8AC3E}">
        <p14:creationId xmlns:p14="http://schemas.microsoft.com/office/powerpoint/2010/main" val="2704538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7E064-25E9-57CC-CF85-C6EE1893C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1D00F0-BEDE-FF35-9515-934538AC4A6C}"/>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4EBC49-07EA-578A-8B11-CE57ACB03E33}"/>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8A0A75-383B-4C32-2B55-3C5C74DC6D83}"/>
              </a:ext>
            </a:extLst>
          </p:cNvPr>
          <p:cNvSpPr>
            <a:spLocks noGrp="1"/>
          </p:cNvSpPr>
          <p:nvPr>
            <p:ph type="dt" sz="half" idx="10"/>
          </p:nvPr>
        </p:nvSpPr>
        <p:spPr/>
        <p:txBody>
          <a:bodyPr/>
          <a:lstStyle/>
          <a:p>
            <a:fld id="{7DF8BED2-3FFD-497F-BFF9-33EA11CA4B79}" type="datetimeFigureOut">
              <a:rPr lang="en-US" smtClean="0"/>
              <a:t>9/18/2023</a:t>
            </a:fld>
            <a:endParaRPr lang="en-US"/>
          </a:p>
        </p:txBody>
      </p:sp>
      <p:sp>
        <p:nvSpPr>
          <p:cNvPr id="6" name="Footer Placeholder 5">
            <a:extLst>
              <a:ext uri="{FF2B5EF4-FFF2-40B4-BE49-F238E27FC236}">
                <a16:creationId xmlns:a16="http://schemas.microsoft.com/office/drawing/2014/main" id="{605AD53A-526A-8DB5-9190-77585E1AD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D4C0E-DACD-D5F3-E839-7749B5B08590}"/>
              </a:ext>
            </a:extLst>
          </p:cNvPr>
          <p:cNvSpPr>
            <a:spLocks noGrp="1"/>
          </p:cNvSpPr>
          <p:nvPr>
            <p:ph type="sldNum" sz="quarter" idx="12"/>
          </p:nvPr>
        </p:nvSpPr>
        <p:spPr/>
        <p:txBody>
          <a:bodyPr/>
          <a:lstStyle/>
          <a:p>
            <a:fld id="{C92836D6-EF9B-48F2-BB85-232062A0E61C}" type="slidenum">
              <a:rPr lang="en-US" smtClean="0"/>
              <a:t>‹#›</a:t>
            </a:fld>
            <a:endParaRPr lang="en-US"/>
          </a:p>
        </p:txBody>
      </p:sp>
    </p:spTree>
    <p:extLst>
      <p:ext uri="{BB962C8B-B14F-4D97-AF65-F5344CB8AC3E}">
        <p14:creationId xmlns:p14="http://schemas.microsoft.com/office/powerpoint/2010/main" val="4205194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299E-22B1-D039-3104-E239705BDFEA}"/>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B6CD3A-FDD7-9109-AD1A-339B4B643F1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06E37E-EB9F-5C90-D8F0-835CF47F1972}"/>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48C5B2-4F9F-4842-DC76-E3D12B7A123E}"/>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7CE3F-B9AD-A6A1-D9AD-E91B1AB96E78}"/>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D34787-2498-F899-57F0-AF7848322607}"/>
              </a:ext>
            </a:extLst>
          </p:cNvPr>
          <p:cNvSpPr>
            <a:spLocks noGrp="1"/>
          </p:cNvSpPr>
          <p:nvPr>
            <p:ph type="dt" sz="half" idx="10"/>
          </p:nvPr>
        </p:nvSpPr>
        <p:spPr/>
        <p:txBody>
          <a:bodyPr/>
          <a:lstStyle/>
          <a:p>
            <a:fld id="{7DF8BED2-3FFD-497F-BFF9-33EA11CA4B79}" type="datetimeFigureOut">
              <a:rPr lang="en-US" smtClean="0"/>
              <a:t>9/18/2023</a:t>
            </a:fld>
            <a:endParaRPr lang="en-US"/>
          </a:p>
        </p:txBody>
      </p:sp>
      <p:sp>
        <p:nvSpPr>
          <p:cNvPr id="8" name="Footer Placeholder 7">
            <a:extLst>
              <a:ext uri="{FF2B5EF4-FFF2-40B4-BE49-F238E27FC236}">
                <a16:creationId xmlns:a16="http://schemas.microsoft.com/office/drawing/2014/main" id="{509860A7-9DE8-A244-7D6F-21F0A79FF2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057BF4-F037-C607-7E40-BD1FE21D63E4}"/>
              </a:ext>
            </a:extLst>
          </p:cNvPr>
          <p:cNvSpPr>
            <a:spLocks noGrp="1"/>
          </p:cNvSpPr>
          <p:nvPr>
            <p:ph type="sldNum" sz="quarter" idx="12"/>
          </p:nvPr>
        </p:nvSpPr>
        <p:spPr/>
        <p:txBody>
          <a:bodyPr/>
          <a:lstStyle/>
          <a:p>
            <a:fld id="{C92836D6-EF9B-48F2-BB85-232062A0E61C}" type="slidenum">
              <a:rPr lang="en-US" smtClean="0"/>
              <a:t>‹#›</a:t>
            </a:fld>
            <a:endParaRPr lang="en-US"/>
          </a:p>
        </p:txBody>
      </p:sp>
    </p:spTree>
    <p:extLst>
      <p:ext uri="{BB962C8B-B14F-4D97-AF65-F5344CB8AC3E}">
        <p14:creationId xmlns:p14="http://schemas.microsoft.com/office/powerpoint/2010/main" val="2938120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499A-FC1F-75FF-47C9-0E97D22A1A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990A69-5E1C-62EF-FC83-E1D91C28FAC9}"/>
              </a:ext>
            </a:extLst>
          </p:cNvPr>
          <p:cNvSpPr>
            <a:spLocks noGrp="1"/>
          </p:cNvSpPr>
          <p:nvPr>
            <p:ph type="dt" sz="half" idx="10"/>
          </p:nvPr>
        </p:nvSpPr>
        <p:spPr/>
        <p:txBody>
          <a:bodyPr/>
          <a:lstStyle/>
          <a:p>
            <a:fld id="{7DF8BED2-3FFD-497F-BFF9-33EA11CA4B79}" type="datetimeFigureOut">
              <a:rPr lang="en-US" smtClean="0"/>
              <a:t>9/18/2023</a:t>
            </a:fld>
            <a:endParaRPr lang="en-US"/>
          </a:p>
        </p:txBody>
      </p:sp>
      <p:sp>
        <p:nvSpPr>
          <p:cNvPr id="4" name="Footer Placeholder 3">
            <a:extLst>
              <a:ext uri="{FF2B5EF4-FFF2-40B4-BE49-F238E27FC236}">
                <a16:creationId xmlns:a16="http://schemas.microsoft.com/office/drawing/2014/main" id="{D8C7F136-B871-B6BF-5B11-25EE66787E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CCEE39-A655-0742-ECE2-10F184EEF47B}"/>
              </a:ext>
            </a:extLst>
          </p:cNvPr>
          <p:cNvSpPr>
            <a:spLocks noGrp="1"/>
          </p:cNvSpPr>
          <p:nvPr>
            <p:ph type="sldNum" sz="quarter" idx="12"/>
          </p:nvPr>
        </p:nvSpPr>
        <p:spPr/>
        <p:txBody>
          <a:bodyPr/>
          <a:lstStyle/>
          <a:p>
            <a:fld id="{C92836D6-EF9B-48F2-BB85-232062A0E61C}" type="slidenum">
              <a:rPr lang="en-US" smtClean="0"/>
              <a:t>‹#›</a:t>
            </a:fld>
            <a:endParaRPr lang="en-US"/>
          </a:p>
        </p:txBody>
      </p:sp>
    </p:spTree>
    <p:extLst>
      <p:ext uri="{BB962C8B-B14F-4D97-AF65-F5344CB8AC3E}">
        <p14:creationId xmlns:p14="http://schemas.microsoft.com/office/powerpoint/2010/main" val="3375755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32BF5-69EF-8F29-E3B7-D477F0041A54}"/>
              </a:ext>
            </a:extLst>
          </p:cNvPr>
          <p:cNvSpPr>
            <a:spLocks noGrp="1"/>
          </p:cNvSpPr>
          <p:nvPr>
            <p:ph type="dt" sz="half" idx="10"/>
          </p:nvPr>
        </p:nvSpPr>
        <p:spPr/>
        <p:txBody>
          <a:bodyPr/>
          <a:lstStyle/>
          <a:p>
            <a:fld id="{7DF8BED2-3FFD-497F-BFF9-33EA11CA4B79}" type="datetimeFigureOut">
              <a:rPr lang="en-US" smtClean="0"/>
              <a:t>9/18/2023</a:t>
            </a:fld>
            <a:endParaRPr lang="en-US"/>
          </a:p>
        </p:txBody>
      </p:sp>
      <p:sp>
        <p:nvSpPr>
          <p:cNvPr id="3" name="Footer Placeholder 2">
            <a:extLst>
              <a:ext uri="{FF2B5EF4-FFF2-40B4-BE49-F238E27FC236}">
                <a16:creationId xmlns:a16="http://schemas.microsoft.com/office/drawing/2014/main" id="{4EADAA80-9E52-D0A4-DB74-9845CE74BA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53E745-3FF4-B75A-DCF9-E1BFAA684B6A}"/>
              </a:ext>
            </a:extLst>
          </p:cNvPr>
          <p:cNvSpPr>
            <a:spLocks noGrp="1"/>
          </p:cNvSpPr>
          <p:nvPr>
            <p:ph type="sldNum" sz="quarter" idx="12"/>
          </p:nvPr>
        </p:nvSpPr>
        <p:spPr/>
        <p:txBody>
          <a:bodyPr/>
          <a:lstStyle/>
          <a:p>
            <a:fld id="{C92836D6-EF9B-48F2-BB85-232062A0E61C}" type="slidenum">
              <a:rPr lang="en-US" smtClean="0"/>
              <a:t>‹#›</a:t>
            </a:fld>
            <a:endParaRPr lang="en-US"/>
          </a:p>
        </p:txBody>
      </p:sp>
    </p:spTree>
    <p:extLst>
      <p:ext uri="{BB962C8B-B14F-4D97-AF65-F5344CB8AC3E}">
        <p14:creationId xmlns:p14="http://schemas.microsoft.com/office/powerpoint/2010/main" val="1497150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5F9F-EE27-3F30-E693-69474658F13C}"/>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E959FE-ECAE-3955-9A48-1B3FEB6F94D3}"/>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242FAD-5FAA-C004-DAB8-516F1754FE9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2AD0CA-7490-E5B5-1DD4-4EDF2E760CE0}"/>
              </a:ext>
            </a:extLst>
          </p:cNvPr>
          <p:cNvSpPr>
            <a:spLocks noGrp="1"/>
          </p:cNvSpPr>
          <p:nvPr>
            <p:ph type="dt" sz="half" idx="10"/>
          </p:nvPr>
        </p:nvSpPr>
        <p:spPr/>
        <p:txBody>
          <a:bodyPr/>
          <a:lstStyle/>
          <a:p>
            <a:fld id="{7DF8BED2-3FFD-497F-BFF9-33EA11CA4B79}" type="datetimeFigureOut">
              <a:rPr lang="en-US" smtClean="0"/>
              <a:t>9/18/2023</a:t>
            </a:fld>
            <a:endParaRPr lang="en-US"/>
          </a:p>
        </p:txBody>
      </p:sp>
      <p:sp>
        <p:nvSpPr>
          <p:cNvPr id="6" name="Footer Placeholder 5">
            <a:extLst>
              <a:ext uri="{FF2B5EF4-FFF2-40B4-BE49-F238E27FC236}">
                <a16:creationId xmlns:a16="http://schemas.microsoft.com/office/drawing/2014/main" id="{9E113C60-9B3D-CEB0-874E-4EB1B8AFAF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E3DB03-E687-84F1-0E98-DA2C4EA31B4E}"/>
              </a:ext>
            </a:extLst>
          </p:cNvPr>
          <p:cNvSpPr>
            <a:spLocks noGrp="1"/>
          </p:cNvSpPr>
          <p:nvPr>
            <p:ph type="sldNum" sz="quarter" idx="12"/>
          </p:nvPr>
        </p:nvSpPr>
        <p:spPr/>
        <p:txBody>
          <a:bodyPr/>
          <a:lstStyle/>
          <a:p>
            <a:fld id="{C92836D6-EF9B-48F2-BB85-232062A0E61C}" type="slidenum">
              <a:rPr lang="en-US" smtClean="0"/>
              <a:t>‹#›</a:t>
            </a:fld>
            <a:endParaRPr lang="en-US"/>
          </a:p>
        </p:txBody>
      </p:sp>
    </p:spTree>
    <p:extLst>
      <p:ext uri="{BB962C8B-B14F-4D97-AF65-F5344CB8AC3E}">
        <p14:creationId xmlns:p14="http://schemas.microsoft.com/office/powerpoint/2010/main" val="427084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CAACB65A-EF4C-424D-6B7E-936E009E399C}"/>
              </a:ext>
            </a:extLst>
          </p:cNvPr>
          <p:cNvSpPr/>
          <p:nvPr userDrawn="1"/>
        </p:nvSpPr>
        <p:spPr>
          <a:xfrm>
            <a:off x="-228599" y="-19049"/>
            <a:ext cx="6937457" cy="608732"/>
          </a:xfrm>
          <a:prstGeom prst="parallelogram">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9050"/>
            <a:ext cx="5562600" cy="579438"/>
          </a:xfrm>
        </p:spPr>
        <p:txBody>
          <a:bodyPr>
            <a:normAutofit/>
          </a:bodyPr>
          <a:lstStyle>
            <a:lvl1pPr algn="l">
              <a:defRPr sz="2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0B8B9-4C04-4DDF-9AFD-B2E02D82F36D}"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E8CB-FECB-4480-A50A-D9FF92647189}" type="slidenum">
              <a:rPr lang="en-US" smtClean="0"/>
              <a:t>‹#›</a:t>
            </a:fld>
            <a:endParaRPr lang="en-US"/>
          </a:p>
        </p:txBody>
      </p:sp>
      <p:pic>
        <p:nvPicPr>
          <p:cNvPr id="7" name="Picture 6">
            <a:extLst>
              <a:ext uri="{FF2B5EF4-FFF2-40B4-BE49-F238E27FC236}">
                <a16:creationId xmlns:a16="http://schemas.microsoft.com/office/drawing/2014/main" id="{4BDF94DB-5970-16B7-E753-D5D5EE1197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858" y="83898"/>
            <a:ext cx="2282743" cy="402838"/>
          </a:xfrm>
          <a:prstGeom prst="rect">
            <a:avLst/>
          </a:prstGeom>
        </p:spPr>
      </p:pic>
    </p:spTree>
    <p:extLst>
      <p:ext uri="{BB962C8B-B14F-4D97-AF65-F5344CB8AC3E}">
        <p14:creationId xmlns:p14="http://schemas.microsoft.com/office/powerpoint/2010/main" val="3280811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A747-9783-2E04-3FFF-51516960079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489606-66DD-64B6-FB11-33F31F2B3817}"/>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DA7000-4C5C-FEF1-543B-BD781178EE9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5FE185-836A-D23C-5134-CA87D793BB40}"/>
              </a:ext>
            </a:extLst>
          </p:cNvPr>
          <p:cNvSpPr>
            <a:spLocks noGrp="1"/>
          </p:cNvSpPr>
          <p:nvPr>
            <p:ph type="dt" sz="half" idx="10"/>
          </p:nvPr>
        </p:nvSpPr>
        <p:spPr/>
        <p:txBody>
          <a:bodyPr/>
          <a:lstStyle/>
          <a:p>
            <a:fld id="{7DF8BED2-3FFD-497F-BFF9-33EA11CA4B79}" type="datetimeFigureOut">
              <a:rPr lang="en-US" smtClean="0"/>
              <a:t>9/18/2023</a:t>
            </a:fld>
            <a:endParaRPr lang="en-US"/>
          </a:p>
        </p:txBody>
      </p:sp>
      <p:sp>
        <p:nvSpPr>
          <p:cNvPr id="6" name="Footer Placeholder 5">
            <a:extLst>
              <a:ext uri="{FF2B5EF4-FFF2-40B4-BE49-F238E27FC236}">
                <a16:creationId xmlns:a16="http://schemas.microsoft.com/office/drawing/2014/main" id="{1AC65B1E-480D-D7EE-11FA-A8E2C4726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BE8DA0-5457-A7F4-BC0B-A554C44C7001}"/>
              </a:ext>
            </a:extLst>
          </p:cNvPr>
          <p:cNvSpPr>
            <a:spLocks noGrp="1"/>
          </p:cNvSpPr>
          <p:nvPr>
            <p:ph type="sldNum" sz="quarter" idx="12"/>
          </p:nvPr>
        </p:nvSpPr>
        <p:spPr/>
        <p:txBody>
          <a:bodyPr/>
          <a:lstStyle/>
          <a:p>
            <a:fld id="{C92836D6-EF9B-48F2-BB85-232062A0E61C}" type="slidenum">
              <a:rPr lang="en-US" smtClean="0"/>
              <a:t>‹#›</a:t>
            </a:fld>
            <a:endParaRPr lang="en-US"/>
          </a:p>
        </p:txBody>
      </p:sp>
    </p:spTree>
    <p:extLst>
      <p:ext uri="{BB962C8B-B14F-4D97-AF65-F5344CB8AC3E}">
        <p14:creationId xmlns:p14="http://schemas.microsoft.com/office/powerpoint/2010/main" val="794132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B08C7-2EC4-59B5-41D6-6029C58402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E3DAA-5D11-E6E6-31DF-C3A6BA935E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71DFE-6AE7-7430-372E-BD63D5972AF6}"/>
              </a:ext>
            </a:extLst>
          </p:cNvPr>
          <p:cNvSpPr>
            <a:spLocks noGrp="1"/>
          </p:cNvSpPr>
          <p:nvPr>
            <p:ph type="dt" sz="half" idx="10"/>
          </p:nvPr>
        </p:nvSpPr>
        <p:spPr/>
        <p:txBody>
          <a:bodyPr/>
          <a:lstStyle/>
          <a:p>
            <a:fld id="{7DF8BED2-3FFD-497F-BFF9-33EA11CA4B79}" type="datetimeFigureOut">
              <a:rPr lang="en-US" smtClean="0"/>
              <a:t>9/18/2023</a:t>
            </a:fld>
            <a:endParaRPr lang="en-US"/>
          </a:p>
        </p:txBody>
      </p:sp>
      <p:sp>
        <p:nvSpPr>
          <p:cNvPr id="5" name="Footer Placeholder 4">
            <a:extLst>
              <a:ext uri="{FF2B5EF4-FFF2-40B4-BE49-F238E27FC236}">
                <a16:creationId xmlns:a16="http://schemas.microsoft.com/office/drawing/2014/main" id="{F8FD5478-0F3E-4953-31E1-D949D66DE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8EF31-208C-1784-FBBC-52D62C4A088B}"/>
              </a:ext>
            </a:extLst>
          </p:cNvPr>
          <p:cNvSpPr>
            <a:spLocks noGrp="1"/>
          </p:cNvSpPr>
          <p:nvPr>
            <p:ph type="sldNum" sz="quarter" idx="12"/>
          </p:nvPr>
        </p:nvSpPr>
        <p:spPr/>
        <p:txBody>
          <a:bodyPr/>
          <a:lstStyle/>
          <a:p>
            <a:fld id="{C92836D6-EF9B-48F2-BB85-232062A0E61C}" type="slidenum">
              <a:rPr lang="en-US" smtClean="0"/>
              <a:t>‹#›</a:t>
            </a:fld>
            <a:endParaRPr lang="en-US"/>
          </a:p>
        </p:txBody>
      </p:sp>
    </p:spTree>
    <p:extLst>
      <p:ext uri="{BB962C8B-B14F-4D97-AF65-F5344CB8AC3E}">
        <p14:creationId xmlns:p14="http://schemas.microsoft.com/office/powerpoint/2010/main" val="2096497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054B1E-81E3-3392-7AA6-0C4CC80FDCD3}"/>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317A0D-E88A-B89A-3D3F-4CC0C20EA721}"/>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31FB8B-A3E0-66B9-2433-F6BC5F6922EF}"/>
              </a:ext>
            </a:extLst>
          </p:cNvPr>
          <p:cNvSpPr>
            <a:spLocks noGrp="1"/>
          </p:cNvSpPr>
          <p:nvPr>
            <p:ph type="dt" sz="half" idx="10"/>
          </p:nvPr>
        </p:nvSpPr>
        <p:spPr/>
        <p:txBody>
          <a:bodyPr/>
          <a:lstStyle/>
          <a:p>
            <a:fld id="{7DF8BED2-3FFD-497F-BFF9-33EA11CA4B79}" type="datetimeFigureOut">
              <a:rPr lang="en-US" smtClean="0"/>
              <a:t>9/18/2023</a:t>
            </a:fld>
            <a:endParaRPr lang="en-US"/>
          </a:p>
        </p:txBody>
      </p:sp>
      <p:sp>
        <p:nvSpPr>
          <p:cNvPr id="5" name="Footer Placeholder 4">
            <a:extLst>
              <a:ext uri="{FF2B5EF4-FFF2-40B4-BE49-F238E27FC236}">
                <a16:creationId xmlns:a16="http://schemas.microsoft.com/office/drawing/2014/main" id="{AFE0D485-31F1-B0A7-DF10-97D62D025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B748E-507F-B5D8-3A3D-FB81929CE257}"/>
              </a:ext>
            </a:extLst>
          </p:cNvPr>
          <p:cNvSpPr>
            <a:spLocks noGrp="1"/>
          </p:cNvSpPr>
          <p:nvPr>
            <p:ph type="sldNum" sz="quarter" idx="12"/>
          </p:nvPr>
        </p:nvSpPr>
        <p:spPr/>
        <p:txBody>
          <a:bodyPr/>
          <a:lstStyle/>
          <a:p>
            <a:fld id="{C92836D6-EF9B-48F2-BB85-232062A0E61C}" type="slidenum">
              <a:rPr lang="en-US" smtClean="0"/>
              <a:t>‹#›</a:t>
            </a:fld>
            <a:endParaRPr lang="en-US"/>
          </a:p>
        </p:txBody>
      </p:sp>
    </p:spTree>
    <p:extLst>
      <p:ext uri="{BB962C8B-B14F-4D97-AF65-F5344CB8AC3E}">
        <p14:creationId xmlns:p14="http://schemas.microsoft.com/office/powerpoint/2010/main" val="281022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0B8B9-4C04-4DDF-9AFD-B2E02D82F36D}" type="datetimeFigureOut">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136890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C8D30055-A405-64DE-0FF3-39A27F39E7C4}"/>
              </a:ext>
            </a:extLst>
          </p:cNvPr>
          <p:cNvSpPr/>
          <p:nvPr userDrawn="1"/>
        </p:nvSpPr>
        <p:spPr>
          <a:xfrm>
            <a:off x="-228599" y="-19049"/>
            <a:ext cx="6937457" cy="608732"/>
          </a:xfrm>
          <a:prstGeom prst="parallelogram">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9050"/>
            <a:ext cx="8229600" cy="589683"/>
          </a:xfrm>
        </p:spPr>
        <p:txBody>
          <a:bodyPr>
            <a:normAutofit/>
          </a:bodyPr>
          <a:lstStyle>
            <a:lvl1pPr algn="l">
              <a:defRPr sz="28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742950"/>
            <a:ext cx="4038600" cy="38516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42950"/>
            <a:ext cx="4038600" cy="38516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60B8B9-4C04-4DDF-9AFD-B2E02D82F36D}"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1E8CB-FECB-4480-A50A-D9FF92647189}" type="slidenum">
              <a:rPr lang="en-US" smtClean="0"/>
              <a:t>‹#›</a:t>
            </a:fld>
            <a:endParaRPr lang="en-US"/>
          </a:p>
        </p:txBody>
      </p:sp>
      <p:pic>
        <p:nvPicPr>
          <p:cNvPr id="9" name="Picture 8">
            <a:extLst>
              <a:ext uri="{FF2B5EF4-FFF2-40B4-BE49-F238E27FC236}">
                <a16:creationId xmlns:a16="http://schemas.microsoft.com/office/drawing/2014/main" id="{0B904D5B-DB74-544C-21D6-B5FBF575A9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858" y="83898"/>
            <a:ext cx="2282743" cy="402838"/>
          </a:xfrm>
          <a:prstGeom prst="rect">
            <a:avLst/>
          </a:prstGeom>
        </p:spPr>
      </p:pic>
    </p:spTree>
    <p:extLst>
      <p:ext uri="{BB962C8B-B14F-4D97-AF65-F5344CB8AC3E}">
        <p14:creationId xmlns:p14="http://schemas.microsoft.com/office/powerpoint/2010/main" val="26715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6C8FD970-6955-7B2A-1660-5525A3A828B1}"/>
              </a:ext>
            </a:extLst>
          </p:cNvPr>
          <p:cNvSpPr/>
          <p:nvPr userDrawn="1"/>
        </p:nvSpPr>
        <p:spPr>
          <a:xfrm>
            <a:off x="-228599" y="-19049"/>
            <a:ext cx="6937457" cy="608732"/>
          </a:xfrm>
          <a:prstGeom prst="parallelogram">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457200" y="-19050"/>
            <a:ext cx="8229600" cy="576424"/>
          </a:xfrm>
        </p:spPr>
        <p:txBody>
          <a:bodyPr>
            <a:normAutofit/>
          </a:bodyPr>
          <a:lstStyle>
            <a:lvl1pPr algn="l">
              <a:defRPr sz="2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457200" y="87050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199" y="1428750"/>
            <a:ext cx="4040188" cy="3165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87050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428750"/>
            <a:ext cx="4041775" cy="3165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0B8B9-4C04-4DDF-9AFD-B2E02D82F36D}" type="datetimeFigureOut">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1E8CB-FECB-4480-A50A-D9FF92647189}" type="slidenum">
              <a:rPr lang="en-US" smtClean="0"/>
              <a:t>‹#›</a:t>
            </a:fld>
            <a:endParaRPr lang="en-US"/>
          </a:p>
        </p:txBody>
      </p:sp>
      <p:pic>
        <p:nvPicPr>
          <p:cNvPr id="11" name="Picture 10">
            <a:extLst>
              <a:ext uri="{FF2B5EF4-FFF2-40B4-BE49-F238E27FC236}">
                <a16:creationId xmlns:a16="http://schemas.microsoft.com/office/drawing/2014/main" id="{21DA1F1B-E0A1-7AA7-CA83-F1AE4F8C12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858" y="83898"/>
            <a:ext cx="2282743" cy="402838"/>
          </a:xfrm>
          <a:prstGeom prst="rect">
            <a:avLst/>
          </a:prstGeom>
        </p:spPr>
      </p:pic>
    </p:spTree>
    <p:extLst>
      <p:ext uri="{BB962C8B-B14F-4D97-AF65-F5344CB8AC3E}">
        <p14:creationId xmlns:p14="http://schemas.microsoft.com/office/powerpoint/2010/main" val="63807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CC0076E9-FC78-10C0-3BFB-F47862185D1B}"/>
              </a:ext>
            </a:extLst>
          </p:cNvPr>
          <p:cNvSpPr/>
          <p:nvPr userDrawn="1"/>
        </p:nvSpPr>
        <p:spPr>
          <a:xfrm>
            <a:off x="-228599" y="-19049"/>
            <a:ext cx="6937457" cy="608732"/>
          </a:xfrm>
          <a:prstGeom prst="parallelogram">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0B953AF-A917-7FFE-2142-B75E7C1E89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8858" y="83898"/>
            <a:ext cx="2282743" cy="402838"/>
          </a:xfrm>
          <a:prstGeom prst="rect">
            <a:avLst/>
          </a:prstGeom>
        </p:spPr>
      </p:pic>
      <p:sp>
        <p:nvSpPr>
          <p:cNvPr id="2" name="Title 1"/>
          <p:cNvSpPr>
            <a:spLocks noGrp="1"/>
          </p:cNvSpPr>
          <p:nvPr>
            <p:ph type="title"/>
          </p:nvPr>
        </p:nvSpPr>
        <p:spPr>
          <a:xfrm>
            <a:off x="457200" y="0"/>
            <a:ext cx="8229600" cy="589683"/>
          </a:xfrm>
        </p:spPr>
        <p:txBody>
          <a:bodyPr>
            <a:normAutofit/>
          </a:bodyPr>
          <a:lstStyle>
            <a:lvl1pPr algn="l">
              <a:defRPr sz="28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60B8B9-4C04-4DDF-9AFD-B2E02D82F36D}" type="datetimeFigureOut">
              <a:rPr lang="en-US" smtClean="0"/>
              <a:t>9/18/2023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276725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0B8B9-4C04-4DDF-9AFD-B2E02D82F36D}" type="datetimeFigureOut">
              <a:rPr lang="en-US" smtClean="0"/>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234623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0B8B9-4C04-4DDF-9AFD-B2E02D82F36D}"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139620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60B8B9-4C04-4DDF-9AFD-B2E02D82F36D}" type="datetimeFigureOut">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1E8CB-FECB-4480-A50A-D9FF92647189}" type="slidenum">
              <a:rPr lang="en-US" smtClean="0"/>
              <a:t>‹#›</a:t>
            </a:fld>
            <a:endParaRPr lang="en-US"/>
          </a:p>
        </p:txBody>
      </p:sp>
    </p:spTree>
    <p:extLst>
      <p:ext uri="{BB962C8B-B14F-4D97-AF65-F5344CB8AC3E}">
        <p14:creationId xmlns:p14="http://schemas.microsoft.com/office/powerpoint/2010/main" val="316956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960B8B9-4C04-4DDF-9AFD-B2E02D82F36D}" type="datetimeFigureOut">
              <a:rPr lang="en-US" smtClean="0"/>
              <a:t>9/18/2023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D1E8CB-FECB-4480-A50A-D9FF92647189}" type="slidenum">
              <a:rPr lang="en-US" smtClean="0"/>
              <a:t>‹#›</a:t>
            </a:fld>
            <a:endParaRPr lang="en-US"/>
          </a:p>
        </p:txBody>
      </p:sp>
    </p:spTree>
    <p:extLst>
      <p:ext uri="{BB962C8B-B14F-4D97-AF65-F5344CB8AC3E}">
        <p14:creationId xmlns:p14="http://schemas.microsoft.com/office/powerpoint/2010/main" val="2965150402"/>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kern="120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FF15D1-DB8C-10CD-6D69-8058CAAFCDBC}"/>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6351EE-2421-3C08-22D6-277E805B722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6D88D-B89D-2023-C1A7-EB560CCEA5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DF8BED2-3FFD-497F-BFF9-33EA11CA4B79}" type="datetimeFigureOut">
              <a:rPr lang="en-US" smtClean="0"/>
              <a:t>9/18/2023</a:t>
            </a:fld>
            <a:endParaRPr lang="en-US"/>
          </a:p>
        </p:txBody>
      </p:sp>
      <p:sp>
        <p:nvSpPr>
          <p:cNvPr id="5" name="Footer Placeholder 4">
            <a:extLst>
              <a:ext uri="{FF2B5EF4-FFF2-40B4-BE49-F238E27FC236}">
                <a16:creationId xmlns:a16="http://schemas.microsoft.com/office/drawing/2014/main" id="{65C6F8A7-8A1E-C665-888D-FDBF189B4B4A}"/>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F1EF98-D3E8-6595-DB01-49A8D571EE1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92836D6-EF9B-48F2-BB85-232062A0E61C}" type="slidenum">
              <a:rPr lang="en-US" smtClean="0"/>
              <a:t>‹#›</a:t>
            </a:fld>
            <a:endParaRPr lang="en-US"/>
          </a:p>
        </p:txBody>
      </p:sp>
    </p:spTree>
    <p:extLst>
      <p:ext uri="{BB962C8B-B14F-4D97-AF65-F5344CB8AC3E}">
        <p14:creationId xmlns:p14="http://schemas.microsoft.com/office/powerpoint/2010/main" val="1255958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3.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795A87-4857-404F-7589-94CC9535FA41}"/>
              </a:ext>
            </a:extLst>
          </p:cNvPr>
          <p:cNvSpPr/>
          <p:nvPr/>
        </p:nvSpPr>
        <p:spPr>
          <a:xfrm>
            <a:off x="0" y="-12675"/>
            <a:ext cx="9144000" cy="2646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2958D70-915E-FBD6-0052-ACDC7D43ACF0}"/>
              </a:ext>
            </a:extLst>
          </p:cNvPr>
          <p:cNvSpPr txBox="1"/>
          <p:nvPr/>
        </p:nvSpPr>
        <p:spPr>
          <a:xfrm>
            <a:off x="7315200" y="4751028"/>
            <a:ext cx="1614288" cy="261610"/>
          </a:xfrm>
          <a:prstGeom prst="rect">
            <a:avLst/>
          </a:prstGeom>
          <a:noFill/>
        </p:spPr>
        <p:txBody>
          <a:bodyPr wrap="square" rtlCol="0">
            <a:spAutoFit/>
          </a:bodyPr>
          <a:lstStyle/>
          <a:p>
            <a:pPr algn="r"/>
            <a:r>
              <a:rPr lang="en-US" sz="1100" dirty="0">
                <a:solidFill>
                  <a:schemeClr val="tx1">
                    <a:lumMod val="50000"/>
                    <a:lumOff val="50000"/>
                  </a:schemeClr>
                </a:solidFill>
              </a:rPr>
              <a:t>September 25, 2023</a:t>
            </a:r>
          </a:p>
        </p:txBody>
      </p:sp>
      <p:pic>
        <p:nvPicPr>
          <p:cNvPr id="16" name="Picture 15">
            <a:extLst>
              <a:ext uri="{FF2B5EF4-FFF2-40B4-BE49-F238E27FC236}">
                <a16:creationId xmlns:a16="http://schemas.microsoft.com/office/drawing/2014/main" id="{1E6E2B83-DBEE-7495-ACDC-9EF969E480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323" b="19225"/>
          <a:stretch/>
        </p:blipFill>
        <p:spPr>
          <a:xfrm>
            <a:off x="120981" y="2794668"/>
            <a:ext cx="3546143" cy="702754"/>
          </a:xfrm>
          <a:prstGeom prst="rect">
            <a:avLst/>
          </a:prstGeom>
        </p:spPr>
      </p:pic>
      <p:sp>
        <p:nvSpPr>
          <p:cNvPr id="13" name="TextBox 12">
            <a:extLst>
              <a:ext uri="{FF2B5EF4-FFF2-40B4-BE49-F238E27FC236}">
                <a16:creationId xmlns:a16="http://schemas.microsoft.com/office/drawing/2014/main" id="{CF93DC51-C6C8-AD9F-BA8B-8F940A620427}"/>
              </a:ext>
            </a:extLst>
          </p:cNvPr>
          <p:cNvSpPr txBox="1"/>
          <p:nvPr/>
        </p:nvSpPr>
        <p:spPr>
          <a:xfrm>
            <a:off x="356386" y="3427649"/>
            <a:ext cx="5791200" cy="523220"/>
          </a:xfrm>
          <a:prstGeom prst="rect">
            <a:avLst/>
          </a:prstGeom>
          <a:noFill/>
        </p:spPr>
        <p:txBody>
          <a:bodyPr wrap="square" rtlCol="0">
            <a:spAutoFit/>
          </a:bodyPr>
          <a:lstStyle/>
          <a:p>
            <a:r>
              <a:rPr lang="en-US" sz="2800" b="1" dirty="0">
                <a:solidFill>
                  <a:schemeClr val="accent1"/>
                </a:solidFill>
              </a:rPr>
              <a:t>Stormwater Ordinance Overview</a:t>
            </a:r>
          </a:p>
        </p:txBody>
      </p:sp>
      <p:sp>
        <p:nvSpPr>
          <p:cNvPr id="14" name="TextBox 13">
            <a:extLst>
              <a:ext uri="{FF2B5EF4-FFF2-40B4-BE49-F238E27FC236}">
                <a16:creationId xmlns:a16="http://schemas.microsoft.com/office/drawing/2014/main" id="{EE01DDBC-D3C2-911F-4690-FF8786BDE99F}"/>
              </a:ext>
            </a:extLst>
          </p:cNvPr>
          <p:cNvSpPr txBox="1"/>
          <p:nvPr/>
        </p:nvSpPr>
        <p:spPr>
          <a:xfrm>
            <a:off x="356386" y="3992328"/>
            <a:ext cx="7568414" cy="369332"/>
          </a:xfrm>
          <a:prstGeom prst="rect">
            <a:avLst/>
          </a:prstGeom>
          <a:noFill/>
        </p:spPr>
        <p:txBody>
          <a:bodyPr wrap="square" rtlCol="0">
            <a:spAutoFit/>
          </a:bodyPr>
          <a:lstStyle/>
          <a:p>
            <a:r>
              <a:rPr lang="en-US" dirty="0"/>
              <a:t>Salem, New Hampshire</a:t>
            </a:r>
          </a:p>
        </p:txBody>
      </p:sp>
      <p:pic>
        <p:nvPicPr>
          <p:cNvPr id="2050" name="Picture 2" descr="No photo description available.">
            <a:extLst>
              <a:ext uri="{FF2B5EF4-FFF2-40B4-BE49-F238E27FC236}">
                <a16:creationId xmlns:a16="http://schemas.microsoft.com/office/drawing/2014/main" id="{22C7BB4B-8B04-7E36-F094-2F58759E82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3327" y="2896311"/>
            <a:ext cx="1614287" cy="16142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photo description available.">
            <a:extLst>
              <a:ext uri="{FF2B5EF4-FFF2-40B4-BE49-F238E27FC236}">
                <a16:creationId xmlns:a16="http://schemas.microsoft.com/office/drawing/2014/main" id="{B123A004-099A-4E8C-42CF-4D3A65F6108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963" t="8664" r="15666" b="19306"/>
          <a:stretch/>
        </p:blipFill>
        <p:spPr bwMode="auto">
          <a:xfrm>
            <a:off x="-1" y="250146"/>
            <a:ext cx="2924517" cy="221365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AA89A591-31AF-C895-06B2-70BA34BA3BCC}"/>
              </a:ext>
            </a:extLst>
          </p:cNvPr>
          <p:cNvSpPr txBox="1"/>
          <p:nvPr/>
        </p:nvSpPr>
        <p:spPr>
          <a:xfrm>
            <a:off x="-29198" y="2233804"/>
            <a:ext cx="1096775" cy="215444"/>
          </a:xfrm>
          <a:prstGeom prst="rect">
            <a:avLst/>
          </a:prstGeom>
          <a:noFill/>
        </p:spPr>
        <p:txBody>
          <a:bodyPr wrap="none" rtlCol="0">
            <a:spAutoFit/>
          </a:bodyPr>
          <a:lstStyle/>
          <a:p>
            <a:r>
              <a:rPr lang="en-US" sz="800" dirty="0">
                <a:solidFill>
                  <a:schemeClr val="bg1">
                    <a:lumMod val="65000"/>
                  </a:schemeClr>
                </a:solidFill>
                <a:latin typeface="Calibri"/>
              </a:rPr>
              <a:t>Image: Facebook.com</a:t>
            </a:r>
          </a:p>
        </p:txBody>
      </p:sp>
      <p:pic>
        <p:nvPicPr>
          <p:cNvPr id="2056" name="Picture 8" descr="view of Canobie Lake - Picture of Salem, New Hampshire - Tripadvisor">
            <a:extLst>
              <a:ext uri="{FF2B5EF4-FFF2-40B4-BE49-F238E27FC236}">
                <a16:creationId xmlns:a16="http://schemas.microsoft.com/office/drawing/2014/main" id="{230C1EAC-9FD5-EF0A-DB1A-D81D4AE833A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r="2350" b="16996"/>
          <a:stretch/>
        </p:blipFill>
        <p:spPr bwMode="auto">
          <a:xfrm>
            <a:off x="5840383" y="250145"/>
            <a:ext cx="3303617" cy="2205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2036FFD-377A-AAAE-0350-721E2C07780D}"/>
              </a:ext>
            </a:extLst>
          </p:cNvPr>
          <p:cNvSpPr txBox="1"/>
          <p:nvPr/>
        </p:nvSpPr>
        <p:spPr>
          <a:xfrm>
            <a:off x="5880544" y="2248353"/>
            <a:ext cx="1164101" cy="215444"/>
          </a:xfrm>
          <a:prstGeom prst="rect">
            <a:avLst/>
          </a:prstGeom>
          <a:noFill/>
        </p:spPr>
        <p:txBody>
          <a:bodyPr wrap="none" rtlCol="0">
            <a:spAutoFit/>
          </a:bodyPr>
          <a:lstStyle/>
          <a:p>
            <a:r>
              <a:rPr lang="en-US" sz="800" dirty="0">
                <a:solidFill>
                  <a:schemeClr val="bg1">
                    <a:lumMod val="65000"/>
                  </a:schemeClr>
                </a:solidFill>
                <a:latin typeface="Calibri"/>
              </a:rPr>
              <a:t>Image: Tripadvisor.com</a:t>
            </a:r>
          </a:p>
        </p:txBody>
      </p:sp>
      <p:pic>
        <p:nvPicPr>
          <p:cNvPr id="1026" name="Picture 2" descr="new hampshire">
            <a:extLst>
              <a:ext uri="{FF2B5EF4-FFF2-40B4-BE49-F238E27FC236}">
                <a16:creationId xmlns:a16="http://schemas.microsoft.com/office/drawing/2014/main" id="{C8305AEC-3300-4F14-6045-0243D89DC98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28" t="2768" r="2581" b="42420"/>
          <a:stretch/>
        </p:blipFill>
        <p:spPr bwMode="auto">
          <a:xfrm>
            <a:off x="2919921" y="250144"/>
            <a:ext cx="2937257" cy="22136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3F9730-A552-43F5-5C55-494DDFCAEBA9}"/>
              </a:ext>
            </a:extLst>
          </p:cNvPr>
          <p:cNvSpPr txBox="1"/>
          <p:nvPr/>
        </p:nvSpPr>
        <p:spPr>
          <a:xfrm>
            <a:off x="2896555" y="2240341"/>
            <a:ext cx="1096775" cy="215444"/>
          </a:xfrm>
          <a:prstGeom prst="rect">
            <a:avLst/>
          </a:prstGeom>
          <a:noFill/>
        </p:spPr>
        <p:txBody>
          <a:bodyPr wrap="none" rtlCol="0">
            <a:spAutoFit/>
          </a:bodyPr>
          <a:lstStyle/>
          <a:p>
            <a:r>
              <a:rPr lang="en-US" sz="800" dirty="0">
                <a:solidFill>
                  <a:schemeClr val="bg1">
                    <a:lumMod val="65000"/>
                  </a:schemeClr>
                </a:solidFill>
                <a:latin typeface="Calibri"/>
              </a:rPr>
              <a:t>Image: Facebook.com</a:t>
            </a:r>
          </a:p>
        </p:txBody>
      </p:sp>
    </p:spTree>
    <p:extLst>
      <p:ext uri="{BB962C8B-B14F-4D97-AF65-F5344CB8AC3E}">
        <p14:creationId xmlns:p14="http://schemas.microsoft.com/office/powerpoint/2010/main" val="1872281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843F-7389-43DA-8E47-F125F1F78DDE}"/>
              </a:ext>
            </a:extLst>
          </p:cNvPr>
          <p:cNvSpPr>
            <a:spLocks noGrp="1"/>
          </p:cNvSpPr>
          <p:nvPr>
            <p:ph type="title"/>
          </p:nvPr>
        </p:nvSpPr>
        <p:spPr>
          <a:xfrm>
            <a:off x="833320" y="0"/>
            <a:ext cx="5562600" cy="579438"/>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j-ea"/>
                <a:cs typeface="+mj-cs"/>
              </a:rPr>
              <a:t>Impairments in Salem</a:t>
            </a:r>
            <a:endParaRPr lang="en-US" sz="2400" dirty="0">
              <a:solidFill>
                <a:schemeClr val="bg1"/>
              </a:solidFill>
            </a:endParaRPr>
          </a:p>
        </p:txBody>
      </p:sp>
      <p:sp>
        <p:nvSpPr>
          <p:cNvPr id="8" name="TextBox 7">
            <a:extLst>
              <a:ext uri="{FF2B5EF4-FFF2-40B4-BE49-F238E27FC236}">
                <a16:creationId xmlns:a16="http://schemas.microsoft.com/office/drawing/2014/main" id="{D3AF2359-9780-F8C9-DA1A-C777D57CFB84}"/>
              </a:ext>
            </a:extLst>
          </p:cNvPr>
          <p:cNvSpPr txBox="1"/>
          <p:nvPr/>
        </p:nvSpPr>
        <p:spPr>
          <a:xfrm>
            <a:off x="1028700" y="724410"/>
            <a:ext cx="7086600" cy="461665"/>
          </a:xfrm>
          <a:prstGeom prst="rect">
            <a:avLst/>
          </a:prstGeom>
          <a:noFill/>
        </p:spPr>
        <p:txBody>
          <a:bodyPr wrap="square">
            <a:spAutoFit/>
          </a:bodyPr>
          <a:lstStyle/>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Phosphorus Impairments – Common Sources</a:t>
            </a:r>
            <a:endParaRPr lang="en-US" sz="1400" b="1" dirty="0"/>
          </a:p>
        </p:txBody>
      </p:sp>
      <p:sp>
        <p:nvSpPr>
          <p:cNvPr id="10" name="Oval 9">
            <a:extLst>
              <a:ext uri="{FF2B5EF4-FFF2-40B4-BE49-F238E27FC236}">
                <a16:creationId xmlns:a16="http://schemas.microsoft.com/office/drawing/2014/main" id="{FDC2DEE5-B4DE-D79C-3C8B-F21AC581BA41}"/>
              </a:ext>
            </a:extLst>
          </p:cNvPr>
          <p:cNvSpPr/>
          <p:nvPr/>
        </p:nvSpPr>
        <p:spPr>
          <a:xfrm>
            <a:off x="7132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19676814-D468-5D9C-108F-368013EB720E}"/>
              </a:ext>
            </a:extLst>
          </p:cNvPr>
          <p:cNvSpPr txBox="1"/>
          <p:nvPr/>
        </p:nvSpPr>
        <p:spPr>
          <a:xfrm>
            <a:off x="14752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02</a:t>
            </a:r>
          </a:p>
        </p:txBody>
      </p:sp>
      <p:sp>
        <p:nvSpPr>
          <p:cNvPr id="5" name="TextBox 4">
            <a:extLst>
              <a:ext uri="{FF2B5EF4-FFF2-40B4-BE49-F238E27FC236}">
                <a16:creationId xmlns:a16="http://schemas.microsoft.com/office/drawing/2014/main" id="{5BFC71D2-1973-7B8A-FFEA-4E1FDA289A33}"/>
              </a:ext>
            </a:extLst>
          </p:cNvPr>
          <p:cNvSpPr txBox="1"/>
          <p:nvPr/>
        </p:nvSpPr>
        <p:spPr>
          <a:xfrm>
            <a:off x="490420" y="1334005"/>
            <a:ext cx="4575464" cy="3416320"/>
          </a:xfrm>
          <a:prstGeom prst="rect">
            <a:avLst/>
          </a:prstGeom>
          <a:noFill/>
        </p:spPr>
        <p:txBody>
          <a:bodyPr wrap="square">
            <a:spAutoFit/>
          </a:bodyPr>
          <a:lstStyle/>
          <a:p>
            <a:pPr marL="285750" indent="-285750">
              <a:buFont typeface="Arial" panose="020B0604020202020204" pitchFamily="34" charset="0"/>
              <a:buChar char="•"/>
            </a:pPr>
            <a:r>
              <a:rPr lang="en-US" dirty="0"/>
              <a:t>Fertilizer Use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Improper Disposal of Grass Clippings, Yard Trimmings, and Leaf Litter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Improper Disposal of Pet Waste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Waterfowl Droppings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Agricultural and Urban Runoff</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Septic System Failures</a:t>
            </a:r>
          </a:p>
        </p:txBody>
      </p:sp>
      <p:sp>
        <p:nvSpPr>
          <p:cNvPr id="3" name="AutoShape 6" descr="Large Push Walk Behind Broadcast Hopper Spreader Fertilizer Grass Seed 85  LB 52613104804 | eBay">
            <a:extLst>
              <a:ext uri="{FF2B5EF4-FFF2-40B4-BE49-F238E27FC236}">
                <a16:creationId xmlns:a16="http://schemas.microsoft.com/office/drawing/2014/main" id="{69195241-BC5A-F077-4A74-02964E3B8075}"/>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Picture 1 of 11">
            <a:extLst>
              <a:ext uri="{FF2B5EF4-FFF2-40B4-BE49-F238E27FC236}">
                <a16:creationId xmlns:a16="http://schemas.microsoft.com/office/drawing/2014/main" id="{EA3F4963-DBE0-5CED-FFB0-49CE386FD17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1" t="17408" r="1" b="17408"/>
          <a:stretch/>
        </p:blipFill>
        <p:spPr bwMode="auto">
          <a:xfrm>
            <a:off x="4953000" y="1501477"/>
            <a:ext cx="1814382" cy="11783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ake charge of your growing leaf pile - Greenability Magazine">
            <a:extLst>
              <a:ext uri="{FF2B5EF4-FFF2-40B4-BE49-F238E27FC236}">
                <a16:creationId xmlns:a16="http://schemas.microsoft.com/office/drawing/2014/main" id="{9689549D-BDEB-CA17-CBDD-9ADE9A3F71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992"/>
          <a:stretch/>
        </p:blipFill>
        <p:spPr bwMode="auto">
          <a:xfrm>
            <a:off x="4953000" y="2800350"/>
            <a:ext cx="1814382" cy="18772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eptic tank - Wikipedia">
            <a:extLst>
              <a:ext uri="{FF2B5EF4-FFF2-40B4-BE49-F238E27FC236}">
                <a16:creationId xmlns:a16="http://schemas.microsoft.com/office/drawing/2014/main" id="{BE271587-7CE6-E4EC-7FED-D887EFC2C05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584" b="8204"/>
          <a:stretch/>
        </p:blipFill>
        <p:spPr bwMode="auto">
          <a:xfrm>
            <a:off x="6876960" y="1501477"/>
            <a:ext cx="1791860" cy="174913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anada Geese on Your Property | Love Your Lake">
            <a:extLst>
              <a:ext uri="{FF2B5EF4-FFF2-40B4-BE49-F238E27FC236}">
                <a16:creationId xmlns:a16="http://schemas.microsoft.com/office/drawing/2014/main" id="{896CDCF7-5D16-D04F-AFB9-367BC7EE28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960" y="3333750"/>
            <a:ext cx="1791860" cy="1343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0E09784-4409-AB8D-839C-3E5B7F28C633}"/>
              </a:ext>
            </a:extLst>
          </p:cNvPr>
          <p:cNvSpPr txBox="1"/>
          <p:nvPr/>
        </p:nvSpPr>
        <p:spPr>
          <a:xfrm>
            <a:off x="4940659" y="4798174"/>
            <a:ext cx="3653445" cy="246221"/>
          </a:xfrm>
          <a:prstGeom prst="rect">
            <a:avLst/>
          </a:prstGeom>
          <a:noFill/>
        </p:spPr>
        <p:txBody>
          <a:bodyPr wrap="square" rtlCol="0">
            <a:spAutoFit/>
          </a:bodyPr>
          <a:lstStyle/>
          <a:p>
            <a:r>
              <a:rPr lang="en-US" sz="1000" dirty="0">
                <a:solidFill>
                  <a:schemeClr val="bg2">
                    <a:lumMod val="50000"/>
                  </a:schemeClr>
                </a:solidFill>
              </a:rPr>
              <a:t>Image Source: Google Images</a:t>
            </a:r>
          </a:p>
        </p:txBody>
      </p:sp>
    </p:spTree>
    <p:extLst>
      <p:ext uri="{BB962C8B-B14F-4D97-AF65-F5344CB8AC3E}">
        <p14:creationId xmlns:p14="http://schemas.microsoft.com/office/powerpoint/2010/main" val="379357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843F-7389-43DA-8E47-F125F1F78DDE}"/>
              </a:ext>
            </a:extLst>
          </p:cNvPr>
          <p:cNvSpPr>
            <a:spLocks noGrp="1"/>
          </p:cNvSpPr>
          <p:nvPr>
            <p:ph type="title"/>
          </p:nvPr>
        </p:nvSpPr>
        <p:spPr>
          <a:xfrm>
            <a:off x="833320" y="0"/>
            <a:ext cx="5562600" cy="579438"/>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j-ea"/>
                <a:cs typeface="+mj-cs"/>
              </a:rPr>
              <a:t>Impairments in Salem</a:t>
            </a:r>
            <a:endParaRPr lang="en-US" sz="2400" dirty="0">
              <a:solidFill>
                <a:schemeClr val="bg1"/>
              </a:solidFill>
            </a:endParaRPr>
          </a:p>
        </p:txBody>
      </p:sp>
      <p:sp>
        <p:nvSpPr>
          <p:cNvPr id="8" name="TextBox 7">
            <a:extLst>
              <a:ext uri="{FF2B5EF4-FFF2-40B4-BE49-F238E27FC236}">
                <a16:creationId xmlns:a16="http://schemas.microsoft.com/office/drawing/2014/main" id="{D3AF2359-9780-F8C9-DA1A-C777D57CFB84}"/>
              </a:ext>
            </a:extLst>
          </p:cNvPr>
          <p:cNvSpPr txBox="1"/>
          <p:nvPr/>
        </p:nvSpPr>
        <p:spPr>
          <a:xfrm>
            <a:off x="1028700" y="707680"/>
            <a:ext cx="7086600" cy="461665"/>
          </a:xfrm>
          <a:prstGeom prst="rect">
            <a:avLst/>
          </a:prstGeom>
          <a:noFill/>
        </p:spPr>
        <p:txBody>
          <a:bodyPr wrap="square">
            <a:spAutoFit/>
          </a:bodyPr>
          <a:lstStyle/>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Metals Impairments – Common Sources</a:t>
            </a:r>
            <a:endParaRPr lang="en-US" sz="1400" b="1" dirty="0"/>
          </a:p>
        </p:txBody>
      </p:sp>
      <p:sp>
        <p:nvSpPr>
          <p:cNvPr id="10" name="Oval 9">
            <a:extLst>
              <a:ext uri="{FF2B5EF4-FFF2-40B4-BE49-F238E27FC236}">
                <a16:creationId xmlns:a16="http://schemas.microsoft.com/office/drawing/2014/main" id="{FDC2DEE5-B4DE-D79C-3C8B-F21AC581BA41}"/>
              </a:ext>
            </a:extLst>
          </p:cNvPr>
          <p:cNvSpPr/>
          <p:nvPr/>
        </p:nvSpPr>
        <p:spPr>
          <a:xfrm>
            <a:off x="7132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19676814-D468-5D9C-108F-368013EB720E}"/>
              </a:ext>
            </a:extLst>
          </p:cNvPr>
          <p:cNvSpPr txBox="1"/>
          <p:nvPr/>
        </p:nvSpPr>
        <p:spPr>
          <a:xfrm>
            <a:off x="14752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02</a:t>
            </a:r>
          </a:p>
        </p:txBody>
      </p:sp>
      <p:sp>
        <p:nvSpPr>
          <p:cNvPr id="5" name="TextBox 4">
            <a:extLst>
              <a:ext uri="{FF2B5EF4-FFF2-40B4-BE49-F238E27FC236}">
                <a16:creationId xmlns:a16="http://schemas.microsoft.com/office/drawing/2014/main" id="{5BFC71D2-1973-7B8A-FFEA-4E1FDA289A33}"/>
              </a:ext>
            </a:extLst>
          </p:cNvPr>
          <p:cNvSpPr txBox="1"/>
          <p:nvPr/>
        </p:nvSpPr>
        <p:spPr>
          <a:xfrm>
            <a:off x="490420" y="1402558"/>
            <a:ext cx="4575464" cy="3170099"/>
          </a:xfrm>
          <a:prstGeom prst="rect">
            <a:avLst/>
          </a:prstGeom>
          <a:noFill/>
        </p:spPr>
        <p:txBody>
          <a:bodyPr wrap="square">
            <a:spAutoFit/>
          </a:bodyPr>
          <a:lstStyle/>
          <a:p>
            <a:pPr marL="285750" indent="-285750">
              <a:buFont typeface="Arial" panose="020B0604020202020204" pitchFamily="34" charset="0"/>
              <a:buChar char="•"/>
            </a:pPr>
            <a:r>
              <a:rPr lang="en-US" sz="2000" dirty="0"/>
              <a:t>Industrial Point Sources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Urban Runoff</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Landfills and Junkyards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Scrap and Building Material Storage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Motor Vehicle Washing, Maintenance, and Storage</a:t>
            </a:r>
          </a:p>
        </p:txBody>
      </p:sp>
      <p:pic>
        <p:nvPicPr>
          <p:cNvPr id="4098" name="Picture 2" descr="The Best Car Wash Soap 2023 — Car and Driver">
            <a:extLst>
              <a:ext uri="{FF2B5EF4-FFF2-40B4-BE49-F238E27FC236}">
                <a16:creationId xmlns:a16="http://schemas.microsoft.com/office/drawing/2014/main" id="{7B5DB89D-C62E-D189-9855-BA24E8AE4D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516717"/>
            <a:ext cx="2286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crap Metal Recycling &amp; Pickup Seattle - Guide, Separation Tips">
            <a:extLst>
              <a:ext uri="{FF2B5EF4-FFF2-40B4-BE49-F238E27FC236}">
                <a16:creationId xmlns:a16="http://schemas.microsoft.com/office/drawing/2014/main" id="{18065289-F546-AE26-F307-5F34A4356B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181350"/>
            <a:ext cx="2286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E1F0A9A-2ECF-E4D1-1873-217E3FCEE452}"/>
              </a:ext>
            </a:extLst>
          </p:cNvPr>
          <p:cNvSpPr txBox="1"/>
          <p:nvPr/>
        </p:nvSpPr>
        <p:spPr>
          <a:xfrm>
            <a:off x="5595821" y="4690625"/>
            <a:ext cx="2709980" cy="246221"/>
          </a:xfrm>
          <a:prstGeom prst="rect">
            <a:avLst/>
          </a:prstGeom>
          <a:noFill/>
        </p:spPr>
        <p:txBody>
          <a:bodyPr wrap="square" rtlCol="0">
            <a:spAutoFit/>
          </a:bodyPr>
          <a:lstStyle/>
          <a:p>
            <a:r>
              <a:rPr lang="en-US" sz="1000" dirty="0">
                <a:solidFill>
                  <a:schemeClr val="bg2">
                    <a:lumMod val="50000"/>
                  </a:schemeClr>
                </a:solidFill>
              </a:rPr>
              <a:t>Image Source: Google Images</a:t>
            </a:r>
          </a:p>
        </p:txBody>
      </p:sp>
    </p:spTree>
    <p:extLst>
      <p:ext uri="{BB962C8B-B14F-4D97-AF65-F5344CB8AC3E}">
        <p14:creationId xmlns:p14="http://schemas.microsoft.com/office/powerpoint/2010/main" val="848097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0D99D11-AF97-4990-6829-57F08D0E0E8A}"/>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FB6D3DC1-DE5A-1107-28CA-0420623580C7}"/>
              </a:ext>
            </a:extLst>
          </p:cNvPr>
          <p:cNvSpPr txBox="1"/>
          <p:nvPr/>
        </p:nvSpPr>
        <p:spPr>
          <a:xfrm>
            <a:off x="15240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03</a:t>
            </a:r>
          </a:p>
        </p:txBody>
      </p:sp>
      <p:sp>
        <p:nvSpPr>
          <p:cNvPr id="11" name="Title 1">
            <a:extLst>
              <a:ext uri="{FF2B5EF4-FFF2-40B4-BE49-F238E27FC236}">
                <a16:creationId xmlns:a16="http://schemas.microsoft.com/office/drawing/2014/main" id="{73FD0D0B-A2A9-4189-4504-81E02B7109F9}"/>
              </a:ext>
            </a:extLst>
          </p:cNvPr>
          <p:cNvSpPr txBox="1">
            <a:spLocks/>
          </p:cNvSpPr>
          <p:nvPr/>
        </p:nvSpPr>
        <p:spPr>
          <a:xfrm>
            <a:off x="1914525" y="1123950"/>
            <a:ext cx="5314950" cy="2895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i="0" kern="1200" baseline="0">
                <a:solidFill>
                  <a:schemeClr val="bg1"/>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
                <a:srgbClr val="87C400"/>
              </a:buClr>
              <a:buSzTx/>
              <a:buFontTx/>
              <a:buNone/>
              <a:tabLst/>
              <a:defRPr/>
            </a:pPr>
            <a:r>
              <a:rPr lang="en-US" sz="4000" b="1" dirty="0">
                <a:solidFill>
                  <a:prstClr val="black">
                    <a:lumMod val="50000"/>
                    <a:lumOff val="50000"/>
                  </a:prstClr>
                </a:solidFill>
                <a:latin typeface="+mn-lt"/>
                <a:ea typeface="+mn-ea"/>
                <a:cs typeface="Arial" panose="020B0604020202020204" pitchFamily="34" charset="0"/>
              </a:rPr>
              <a:t>Stormwater Ordinance Overview</a:t>
            </a:r>
          </a:p>
        </p:txBody>
      </p:sp>
      <p:sp>
        <p:nvSpPr>
          <p:cNvPr id="13" name="TextBox 12">
            <a:extLst>
              <a:ext uri="{FF2B5EF4-FFF2-40B4-BE49-F238E27FC236}">
                <a16:creationId xmlns:a16="http://schemas.microsoft.com/office/drawing/2014/main" id="{34C2204C-C374-11F4-F028-E455E021187A}"/>
              </a:ext>
            </a:extLst>
          </p:cNvPr>
          <p:cNvSpPr txBox="1"/>
          <p:nvPr/>
        </p:nvSpPr>
        <p:spPr>
          <a:xfrm>
            <a:off x="7543800" y="1465933"/>
            <a:ext cx="1333500" cy="200055"/>
          </a:xfrm>
          <a:prstGeom prst="rect">
            <a:avLst/>
          </a:prstGeom>
          <a:noFill/>
        </p:spPr>
        <p:txBody>
          <a:bodyPr wrap="square" rtlCol="0">
            <a:spAutoFit/>
          </a:bodyPr>
          <a:lstStyle/>
          <a:p>
            <a:r>
              <a:rPr lang="en-US" sz="700" dirty="0">
                <a:solidFill>
                  <a:schemeClr val="bg1"/>
                </a:solidFill>
              </a:rPr>
              <a:t>Image: Elizabeth Thomsen</a:t>
            </a:r>
          </a:p>
        </p:txBody>
      </p:sp>
    </p:spTree>
    <p:extLst>
      <p:ext uri="{BB962C8B-B14F-4D97-AF65-F5344CB8AC3E}">
        <p14:creationId xmlns:p14="http://schemas.microsoft.com/office/powerpoint/2010/main" val="338675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50"/>
            <a:ext cx="5181600" cy="579438"/>
          </a:xfrm>
        </p:spPr>
        <p:txBody>
          <a:bodyPr>
            <a:noAutofit/>
          </a:bodyPr>
          <a:lstStyle/>
          <a:p>
            <a:r>
              <a:rPr lang="en-US" sz="2000" dirty="0"/>
              <a:t>Stormwater Ordinance Overview</a:t>
            </a:r>
          </a:p>
        </p:txBody>
      </p:sp>
      <p:sp>
        <p:nvSpPr>
          <p:cNvPr id="6" name="Oval 5">
            <a:extLst>
              <a:ext uri="{FF2B5EF4-FFF2-40B4-BE49-F238E27FC236}">
                <a16:creationId xmlns:a16="http://schemas.microsoft.com/office/drawing/2014/main" id="{4E44E938-F1BC-EFFB-0F36-FB2532764476}"/>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770AA94A-6B83-B701-D7AA-3907840D238A}"/>
              </a:ext>
            </a:extLst>
          </p:cNvPr>
          <p:cNvSpPr txBox="1"/>
          <p:nvPr/>
        </p:nvSpPr>
        <p:spPr>
          <a:xfrm>
            <a:off x="152400" y="133350"/>
            <a:ext cx="6858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lang="en-US" sz="3200" b="1" dirty="0">
                <a:solidFill>
                  <a:prstClr val="white"/>
                </a:solidFill>
                <a:latin typeface="Arial" panose="020B0604020202020204"/>
              </a:rPr>
              <a:t>02`</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D0437063-1AF3-BE1A-897F-AEAFD2A5A6B7}"/>
              </a:ext>
            </a:extLst>
          </p:cNvPr>
          <p:cNvSpPr txBox="1"/>
          <p:nvPr/>
        </p:nvSpPr>
        <p:spPr>
          <a:xfrm>
            <a:off x="381000" y="1394213"/>
            <a:ext cx="8077200" cy="3272691"/>
          </a:xfrm>
          <a:prstGeom prst="rect">
            <a:avLst/>
          </a:prstGeom>
          <a:noFill/>
        </p:spPr>
        <p:txBody>
          <a:bodyPr wrap="square">
            <a:spAutoFit/>
          </a:bodyPr>
          <a:lstStyle/>
          <a:p>
            <a:pPr marL="285750" indent="-285750">
              <a:spcAft>
                <a:spcPts val="800"/>
              </a:spcAft>
              <a:buFont typeface="Arial" panose="020B0604020202020204" pitchFamily="34" charset="0"/>
              <a:buChar char="•"/>
            </a:pPr>
            <a:r>
              <a:rPr lang="en-US" sz="2000" dirty="0"/>
              <a:t>Amendments to Chapter 417 of the Town’s municipal code have been drafted to incorporate additional requirements for:</a:t>
            </a:r>
          </a:p>
          <a:p>
            <a:pPr marL="800100" lvl="1" indent="-342900">
              <a:spcAft>
                <a:spcPts val="800"/>
              </a:spcAft>
              <a:buFont typeface="Calibri" panose="020F0502020204030204" pitchFamily="34" charset="0"/>
              <a:buChar char="–"/>
            </a:pPr>
            <a:r>
              <a:rPr lang="en-US" sz="2000" dirty="0"/>
              <a:t>Use of the Public Storm Drain System (Illicit Discharge Detection and Elimination)</a:t>
            </a:r>
          </a:p>
          <a:p>
            <a:pPr marL="800100" lvl="1" indent="-342900">
              <a:spcAft>
                <a:spcPts val="800"/>
              </a:spcAft>
              <a:buFont typeface="Calibri" panose="020F0502020204030204" pitchFamily="34" charset="0"/>
              <a:buChar char="–"/>
            </a:pPr>
            <a:r>
              <a:rPr lang="en-US" sz="2000" dirty="0"/>
              <a:t>Construction and Post-Construction Stormwater Management</a:t>
            </a:r>
          </a:p>
          <a:p>
            <a:pPr marL="342900" indent="-342900">
              <a:spcAft>
                <a:spcPts val="800"/>
              </a:spcAft>
              <a:buFont typeface="Arial" panose="020B0604020202020204" pitchFamily="34" charset="0"/>
              <a:buChar char="•"/>
            </a:pPr>
            <a:r>
              <a:rPr lang="en-US" sz="2000" dirty="0">
                <a:latin typeface="+mj-lt"/>
              </a:rPr>
              <a:t>Updates include input from various Town boards and departments, the Town’s legal counsel, as well as local engineers and developers as part of a peer review process.</a:t>
            </a:r>
          </a:p>
          <a:p>
            <a:pPr marL="342900" indent="-342900">
              <a:spcAft>
                <a:spcPts val="800"/>
              </a:spcAft>
              <a:buFont typeface="Calibri" panose="020F0502020204030204" pitchFamily="34" charset="0"/>
              <a:buChar char="–"/>
            </a:pPr>
            <a:endParaRPr lang="en-US" sz="2000" dirty="0"/>
          </a:p>
        </p:txBody>
      </p:sp>
      <p:sp>
        <p:nvSpPr>
          <p:cNvPr id="5" name="Title 1">
            <a:extLst>
              <a:ext uri="{FF2B5EF4-FFF2-40B4-BE49-F238E27FC236}">
                <a16:creationId xmlns:a16="http://schemas.microsoft.com/office/drawing/2014/main" id="{F627B5FB-A9D3-1EF2-2866-F24156357654}"/>
              </a:ext>
            </a:extLst>
          </p:cNvPr>
          <p:cNvSpPr txBox="1">
            <a:spLocks/>
          </p:cNvSpPr>
          <p:nvPr/>
        </p:nvSpPr>
        <p:spPr>
          <a:xfrm>
            <a:off x="685800" y="777478"/>
            <a:ext cx="7946335" cy="5794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i="0" kern="1200" baseline="0">
                <a:solidFill>
                  <a:schemeClr val="bg1"/>
                </a:solidFill>
                <a:latin typeface="Arial" panose="020B0604020202020204" pitchFamily="34" charset="0"/>
                <a:ea typeface="+mj-ea"/>
                <a:cs typeface="+mj-cs"/>
              </a:defRPr>
            </a:lvl1pPr>
          </a:lstStyle>
          <a:p>
            <a:r>
              <a:rPr lang="en-US" sz="2000" b="1" u="sng" dirty="0">
                <a:solidFill>
                  <a:schemeClr val="tx1"/>
                </a:solidFill>
              </a:rPr>
              <a:t>Regulatory Updates</a:t>
            </a:r>
            <a:r>
              <a:rPr lang="en-US" sz="2000" b="1" dirty="0">
                <a:solidFill>
                  <a:schemeClr val="tx1"/>
                </a:solidFill>
              </a:rPr>
              <a:t>:</a:t>
            </a:r>
          </a:p>
        </p:txBody>
      </p:sp>
    </p:spTree>
    <p:extLst>
      <p:ext uri="{BB962C8B-B14F-4D97-AF65-F5344CB8AC3E}">
        <p14:creationId xmlns:p14="http://schemas.microsoft.com/office/powerpoint/2010/main" val="2250110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7DF8-D67D-46FD-93C6-FC83A7F7F0D0}"/>
              </a:ext>
            </a:extLst>
          </p:cNvPr>
          <p:cNvSpPr>
            <a:spLocks noGrp="1"/>
          </p:cNvSpPr>
          <p:nvPr>
            <p:ph type="title"/>
          </p:nvPr>
        </p:nvSpPr>
        <p:spPr>
          <a:xfrm>
            <a:off x="685800" y="777478"/>
            <a:ext cx="7946335" cy="579438"/>
          </a:xfrm>
        </p:spPr>
        <p:txBody>
          <a:bodyPr>
            <a:noAutofit/>
          </a:bodyPr>
          <a:lstStyle/>
          <a:p>
            <a:r>
              <a:rPr lang="en-US" sz="2000" b="1" u="sng" dirty="0">
                <a:solidFill>
                  <a:schemeClr val="tx1"/>
                </a:solidFill>
              </a:rPr>
              <a:t>Regulatory Update</a:t>
            </a:r>
            <a:r>
              <a:rPr lang="en-US" sz="2000" b="1" dirty="0">
                <a:solidFill>
                  <a:schemeClr val="tx1"/>
                </a:solidFill>
              </a:rPr>
              <a:t>: Illicit Discharge Detection and Elimination</a:t>
            </a:r>
          </a:p>
        </p:txBody>
      </p:sp>
      <p:sp>
        <p:nvSpPr>
          <p:cNvPr id="3" name="Content Placeholder 2">
            <a:extLst>
              <a:ext uri="{FF2B5EF4-FFF2-40B4-BE49-F238E27FC236}">
                <a16:creationId xmlns:a16="http://schemas.microsoft.com/office/drawing/2014/main" id="{4C88FC71-19B4-49A2-8D33-F58D53E7FDB3}"/>
              </a:ext>
            </a:extLst>
          </p:cNvPr>
          <p:cNvSpPr>
            <a:spLocks noGrp="1"/>
          </p:cNvSpPr>
          <p:nvPr>
            <p:ph idx="1"/>
          </p:nvPr>
        </p:nvSpPr>
        <p:spPr>
          <a:xfrm>
            <a:off x="304800" y="1416269"/>
            <a:ext cx="8229600" cy="3394472"/>
          </a:xfrm>
        </p:spPr>
        <p:txBody>
          <a:bodyPr>
            <a:normAutofit/>
          </a:bodyPr>
          <a:lstStyle/>
          <a:p>
            <a:r>
              <a:rPr lang="en-US" sz="2000" dirty="0">
                <a:latin typeface="+mj-lt"/>
              </a:rPr>
              <a:t>An </a:t>
            </a:r>
            <a:r>
              <a:rPr lang="en-US" sz="2000" u="sng" dirty="0">
                <a:latin typeface="+mj-lt"/>
              </a:rPr>
              <a:t>illicit discharge</a:t>
            </a:r>
            <a:r>
              <a:rPr lang="en-US" sz="2000" dirty="0">
                <a:latin typeface="+mj-lt"/>
              </a:rPr>
              <a:t> is defined as a discharge to the MS4 that is not comprised entirely of stormwater</a:t>
            </a:r>
          </a:p>
          <a:p>
            <a:r>
              <a:rPr lang="en-US" sz="2000" dirty="0">
                <a:latin typeface="+mj-lt"/>
              </a:rPr>
              <a:t>The Town must establish legal authority to:</a:t>
            </a:r>
          </a:p>
          <a:p>
            <a:pPr lvl="1"/>
            <a:r>
              <a:rPr lang="en-US" sz="1800" dirty="0">
                <a:latin typeface="+mj-lt"/>
              </a:rPr>
              <a:t>Prohibit illicit discharges</a:t>
            </a:r>
          </a:p>
          <a:p>
            <a:pPr lvl="1"/>
            <a:r>
              <a:rPr lang="en-US" sz="1800" dirty="0">
                <a:latin typeface="+mj-lt"/>
              </a:rPr>
              <a:t>Investigate suspected illicit discharges</a:t>
            </a:r>
          </a:p>
          <a:p>
            <a:pPr lvl="1"/>
            <a:r>
              <a:rPr lang="en-US" sz="1800" dirty="0">
                <a:latin typeface="+mj-lt"/>
              </a:rPr>
              <a:t>Eliminate illicit discharges, including discharges from properties not owned by the Town that discharge to the MS4, and</a:t>
            </a:r>
          </a:p>
          <a:p>
            <a:pPr lvl="1"/>
            <a:r>
              <a:rPr lang="en-US" sz="1800" dirty="0">
                <a:latin typeface="+mj-lt"/>
              </a:rPr>
              <a:t>Implement appropriate enforcement procedures and actions.</a:t>
            </a:r>
          </a:p>
        </p:txBody>
      </p:sp>
      <p:sp>
        <p:nvSpPr>
          <p:cNvPr id="5" name="Oval 4">
            <a:extLst>
              <a:ext uri="{FF2B5EF4-FFF2-40B4-BE49-F238E27FC236}">
                <a16:creationId xmlns:a16="http://schemas.microsoft.com/office/drawing/2014/main" id="{4D040155-FE89-117C-793F-40C0BD25C0A1}"/>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43E16F3-6532-0E22-E20F-9859B59AAE12}"/>
              </a:ext>
            </a:extLst>
          </p:cNvPr>
          <p:cNvSpPr txBox="1"/>
          <p:nvPr/>
        </p:nvSpPr>
        <p:spPr>
          <a:xfrm>
            <a:off x="15240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lang="en-US" sz="3200" b="1" dirty="0">
                <a:solidFill>
                  <a:prstClr val="white"/>
                </a:solidFill>
                <a:latin typeface="Arial" panose="020B0604020202020204"/>
              </a:rPr>
              <a:t>02</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Title 1">
            <a:extLst>
              <a:ext uri="{FF2B5EF4-FFF2-40B4-BE49-F238E27FC236}">
                <a16:creationId xmlns:a16="http://schemas.microsoft.com/office/drawing/2014/main" id="{2CF01C35-1DF2-830E-33E8-C1CD03687602}"/>
              </a:ext>
            </a:extLst>
          </p:cNvPr>
          <p:cNvSpPr txBox="1">
            <a:spLocks/>
          </p:cNvSpPr>
          <p:nvPr/>
        </p:nvSpPr>
        <p:spPr>
          <a:xfrm>
            <a:off x="838200" y="-19050"/>
            <a:ext cx="5181600" cy="5794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i="0" kern="1200" baseline="0">
                <a:solidFill>
                  <a:schemeClr val="bg1"/>
                </a:solidFill>
                <a:latin typeface="Arial" panose="020B0604020202020204" pitchFamily="34" charset="0"/>
                <a:ea typeface="+mj-ea"/>
                <a:cs typeface="+mj-cs"/>
              </a:defRPr>
            </a:lvl1pPr>
          </a:lstStyle>
          <a:p>
            <a:r>
              <a:rPr lang="en-US" sz="2000" dirty="0"/>
              <a:t>Stormwater Ordinance Overview</a:t>
            </a:r>
          </a:p>
        </p:txBody>
      </p:sp>
    </p:spTree>
    <p:extLst>
      <p:ext uri="{BB962C8B-B14F-4D97-AF65-F5344CB8AC3E}">
        <p14:creationId xmlns:p14="http://schemas.microsoft.com/office/powerpoint/2010/main" val="40311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7DF8-D67D-46FD-93C6-FC83A7F7F0D0}"/>
              </a:ext>
            </a:extLst>
          </p:cNvPr>
          <p:cNvSpPr>
            <a:spLocks noGrp="1"/>
          </p:cNvSpPr>
          <p:nvPr>
            <p:ph type="title"/>
          </p:nvPr>
        </p:nvSpPr>
        <p:spPr>
          <a:xfrm>
            <a:off x="685800" y="777478"/>
            <a:ext cx="7946335" cy="579438"/>
          </a:xfrm>
        </p:spPr>
        <p:txBody>
          <a:bodyPr>
            <a:noAutofit/>
          </a:bodyPr>
          <a:lstStyle/>
          <a:p>
            <a:r>
              <a:rPr lang="en-US" sz="2000" b="1" u="sng" dirty="0">
                <a:solidFill>
                  <a:schemeClr val="tx1"/>
                </a:solidFill>
              </a:rPr>
              <a:t>Regulatory Update</a:t>
            </a:r>
            <a:r>
              <a:rPr lang="en-US" sz="2000" b="1" dirty="0">
                <a:solidFill>
                  <a:schemeClr val="tx1"/>
                </a:solidFill>
              </a:rPr>
              <a:t>: Illicit Discharge Detection and Elimination</a:t>
            </a:r>
          </a:p>
        </p:txBody>
      </p:sp>
      <p:sp>
        <p:nvSpPr>
          <p:cNvPr id="5" name="Oval 4">
            <a:extLst>
              <a:ext uri="{FF2B5EF4-FFF2-40B4-BE49-F238E27FC236}">
                <a16:creationId xmlns:a16="http://schemas.microsoft.com/office/drawing/2014/main" id="{4D040155-FE89-117C-793F-40C0BD25C0A1}"/>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43E16F3-6532-0E22-E20F-9859B59AAE12}"/>
              </a:ext>
            </a:extLst>
          </p:cNvPr>
          <p:cNvSpPr txBox="1"/>
          <p:nvPr/>
        </p:nvSpPr>
        <p:spPr>
          <a:xfrm>
            <a:off x="15240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lang="en-US" sz="3200" b="1" dirty="0">
                <a:solidFill>
                  <a:prstClr val="white"/>
                </a:solidFill>
                <a:latin typeface="Arial" panose="020B0604020202020204"/>
              </a:rPr>
              <a:t>02</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Title 1">
            <a:extLst>
              <a:ext uri="{FF2B5EF4-FFF2-40B4-BE49-F238E27FC236}">
                <a16:creationId xmlns:a16="http://schemas.microsoft.com/office/drawing/2014/main" id="{2CF01C35-1DF2-830E-33E8-C1CD03687602}"/>
              </a:ext>
            </a:extLst>
          </p:cNvPr>
          <p:cNvSpPr txBox="1">
            <a:spLocks/>
          </p:cNvSpPr>
          <p:nvPr/>
        </p:nvSpPr>
        <p:spPr>
          <a:xfrm>
            <a:off x="838200" y="-19050"/>
            <a:ext cx="5181600" cy="5794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i="0" kern="1200" baseline="0">
                <a:solidFill>
                  <a:schemeClr val="bg1"/>
                </a:solidFill>
                <a:latin typeface="Arial" panose="020B0604020202020204" pitchFamily="34" charset="0"/>
                <a:ea typeface="+mj-ea"/>
                <a:cs typeface="+mj-cs"/>
              </a:defRPr>
            </a:lvl1pPr>
          </a:lstStyle>
          <a:p>
            <a:r>
              <a:rPr lang="en-US" sz="2000" dirty="0"/>
              <a:t>Stormwater Ordinance Overview</a:t>
            </a:r>
          </a:p>
        </p:txBody>
      </p:sp>
      <p:sp>
        <p:nvSpPr>
          <p:cNvPr id="8" name="Content Placeholder 2">
            <a:extLst>
              <a:ext uri="{FF2B5EF4-FFF2-40B4-BE49-F238E27FC236}">
                <a16:creationId xmlns:a16="http://schemas.microsoft.com/office/drawing/2014/main" id="{4C88FC71-19B4-49A2-8D33-F58D53E7FDB3}"/>
              </a:ext>
            </a:extLst>
          </p:cNvPr>
          <p:cNvSpPr>
            <a:spLocks noGrp="1"/>
          </p:cNvSpPr>
          <p:nvPr/>
        </p:nvSpPr>
        <p:spPr>
          <a:xfrm>
            <a:off x="228600" y="1376546"/>
            <a:ext cx="8763000" cy="3581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latin typeface="+mj-lt"/>
              </a:rPr>
              <a:t>Expands on legal authority granted to the Town in Chapter 398 of the municipal code, which is specific to use of the public sewer system</a:t>
            </a:r>
          </a:p>
          <a:p>
            <a:endParaRPr lang="en-US" sz="2000" dirty="0">
              <a:latin typeface="+mj-lt"/>
            </a:endParaRPr>
          </a:p>
          <a:p>
            <a:r>
              <a:rPr lang="en-US" sz="2000" dirty="0">
                <a:latin typeface="+mj-lt"/>
              </a:rPr>
              <a:t>Ordinance update specifically governs discharges to the drainage system  </a:t>
            </a:r>
          </a:p>
          <a:p>
            <a:pPr lvl="1"/>
            <a:r>
              <a:rPr lang="en-US" sz="1600" dirty="0">
                <a:latin typeface="+mj-lt"/>
              </a:rPr>
              <a:t>Authorized Enforcement Agency – DPW or designated agent</a:t>
            </a:r>
          </a:p>
          <a:p>
            <a:pPr lvl="1"/>
            <a:r>
              <a:rPr lang="en-US" sz="1600" dirty="0">
                <a:latin typeface="+mj-lt"/>
              </a:rPr>
              <a:t>Exemptions: allowable non-stormwater discharges outlined in the 2017 NH MS4 Permit (uncontaminated groundwater, water from fire fighting, etc.)</a:t>
            </a:r>
          </a:p>
          <a:p>
            <a:pPr lvl="1"/>
            <a:r>
              <a:rPr lang="en-US" sz="1600" dirty="0">
                <a:latin typeface="+mj-lt"/>
              </a:rPr>
              <a:t>Provides Authorized Enforcement Agency with Property Access to Test &amp; Inspect</a:t>
            </a:r>
          </a:p>
          <a:p>
            <a:pPr lvl="1"/>
            <a:r>
              <a:rPr lang="en-US" sz="1600" dirty="0">
                <a:latin typeface="+mj-lt"/>
              </a:rPr>
              <a:t>Fines for Non-Compliance</a:t>
            </a:r>
          </a:p>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280528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50"/>
            <a:ext cx="5181600" cy="579438"/>
          </a:xfrm>
        </p:spPr>
        <p:txBody>
          <a:bodyPr>
            <a:noAutofit/>
          </a:bodyPr>
          <a:lstStyle/>
          <a:p>
            <a:r>
              <a:rPr lang="en-US" sz="2000" dirty="0"/>
              <a:t>Stormwater Ordinance Overview</a:t>
            </a:r>
          </a:p>
        </p:txBody>
      </p:sp>
      <p:sp>
        <p:nvSpPr>
          <p:cNvPr id="6" name="Oval 5">
            <a:extLst>
              <a:ext uri="{FF2B5EF4-FFF2-40B4-BE49-F238E27FC236}">
                <a16:creationId xmlns:a16="http://schemas.microsoft.com/office/drawing/2014/main" id="{4E44E938-F1BC-EFFB-0F36-FB2532764476}"/>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770AA94A-6B83-B701-D7AA-3907840D238A}"/>
              </a:ext>
            </a:extLst>
          </p:cNvPr>
          <p:cNvSpPr txBox="1"/>
          <p:nvPr/>
        </p:nvSpPr>
        <p:spPr>
          <a:xfrm>
            <a:off x="152400" y="133350"/>
            <a:ext cx="6858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lang="en-US" sz="3200" b="1" dirty="0">
                <a:solidFill>
                  <a:prstClr val="white"/>
                </a:solidFill>
                <a:latin typeface="Arial" panose="020B0604020202020204"/>
              </a:rPr>
              <a:t>02`</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D0437063-1AF3-BE1A-897F-AEAFD2A5A6B7}"/>
              </a:ext>
            </a:extLst>
          </p:cNvPr>
          <p:cNvSpPr txBox="1"/>
          <p:nvPr/>
        </p:nvSpPr>
        <p:spPr>
          <a:xfrm>
            <a:off x="381000" y="1394213"/>
            <a:ext cx="8077200" cy="4093428"/>
          </a:xfrm>
          <a:prstGeom prst="rect">
            <a:avLst/>
          </a:prstGeom>
          <a:noFill/>
        </p:spPr>
        <p:txBody>
          <a:bodyPr wrap="square">
            <a:spAutoFit/>
          </a:bodyPr>
          <a:lstStyle/>
          <a:p>
            <a:pPr marL="285750" indent="-285750">
              <a:spcAft>
                <a:spcPts val="800"/>
              </a:spcAft>
              <a:buFont typeface="Arial" panose="020B0604020202020204" pitchFamily="34" charset="0"/>
              <a:buChar char="•"/>
            </a:pPr>
            <a:r>
              <a:rPr lang="en-US" sz="2000" dirty="0"/>
              <a:t>Enforcement: noncompliance is subject to enforcement under the following NH statutes:</a:t>
            </a:r>
          </a:p>
          <a:p>
            <a:pPr marL="742950" lvl="1" indent="-285750">
              <a:spcAft>
                <a:spcPts val="800"/>
              </a:spcAft>
              <a:buFont typeface="Arial" panose="020B0604020202020204" pitchFamily="34" charset="0"/>
              <a:buChar char="•"/>
            </a:pPr>
            <a:r>
              <a:rPr lang="en-US" dirty="0"/>
              <a:t>RSA 676:17 – Fines and Penalties</a:t>
            </a:r>
          </a:p>
          <a:p>
            <a:pPr marL="742950" lvl="1" indent="-285750">
              <a:spcAft>
                <a:spcPts val="800"/>
              </a:spcAft>
              <a:buFont typeface="Arial" panose="020B0604020202020204" pitchFamily="34" charset="0"/>
              <a:buChar char="•"/>
            </a:pPr>
            <a:r>
              <a:rPr lang="en-US" dirty="0"/>
              <a:t>RSA 147:1 – Local Regulations for Nuisances (includes drains)</a:t>
            </a:r>
          </a:p>
          <a:p>
            <a:pPr marL="742950" lvl="1" indent="-285750">
              <a:spcAft>
                <a:spcPts val="800"/>
              </a:spcAft>
              <a:buFont typeface="Arial" panose="020B0604020202020204" pitchFamily="34" charset="0"/>
              <a:buChar char="•"/>
            </a:pPr>
            <a:r>
              <a:rPr lang="en-US" dirty="0"/>
              <a:t>RSA 147:2 – Rulemaking; Enforcement for Nuisances (includes drains)</a:t>
            </a:r>
          </a:p>
          <a:p>
            <a:pPr marL="285750" indent="-285750">
              <a:spcAft>
                <a:spcPts val="800"/>
              </a:spcAft>
              <a:buFont typeface="Arial" panose="020B0604020202020204" pitchFamily="34" charset="0"/>
              <a:buChar char="•"/>
            </a:pPr>
            <a:r>
              <a:rPr lang="en-US" sz="2000" dirty="0"/>
              <a:t>Enforcement language is consistent with the EPA </a:t>
            </a:r>
            <a:r>
              <a:rPr lang="en-US" sz="2000" dirty="0">
                <a:latin typeface="+mj-lt"/>
              </a:rPr>
              <a:t>Model Illicit Discharge and Connection Stormwater Ordinance and Salem Municipal Code Chapter 398: Sewer Use</a:t>
            </a:r>
            <a:endParaRPr lang="en-US" sz="2000" dirty="0"/>
          </a:p>
          <a:p>
            <a:pPr marL="742950" lvl="1" indent="-285750">
              <a:spcAft>
                <a:spcPts val="800"/>
              </a:spcAft>
              <a:buFont typeface="Arial" panose="020B0604020202020204" pitchFamily="34" charset="0"/>
              <a:buChar char="•"/>
            </a:pPr>
            <a:endParaRPr lang="en-US" sz="2000" dirty="0"/>
          </a:p>
          <a:p>
            <a:pPr marL="742950" lvl="1" indent="-285750">
              <a:spcAft>
                <a:spcPts val="800"/>
              </a:spcAft>
              <a:buFont typeface="Arial" panose="020B0604020202020204" pitchFamily="34" charset="0"/>
              <a:buChar char="•"/>
            </a:pPr>
            <a:endParaRPr lang="en-US" sz="2000" dirty="0"/>
          </a:p>
        </p:txBody>
      </p:sp>
      <p:sp>
        <p:nvSpPr>
          <p:cNvPr id="5" name="Title 1">
            <a:extLst>
              <a:ext uri="{FF2B5EF4-FFF2-40B4-BE49-F238E27FC236}">
                <a16:creationId xmlns:a16="http://schemas.microsoft.com/office/drawing/2014/main" id="{F627B5FB-A9D3-1EF2-2866-F24156357654}"/>
              </a:ext>
            </a:extLst>
          </p:cNvPr>
          <p:cNvSpPr txBox="1">
            <a:spLocks/>
          </p:cNvSpPr>
          <p:nvPr/>
        </p:nvSpPr>
        <p:spPr>
          <a:xfrm>
            <a:off x="685800" y="777478"/>
            <a:ext cx="7946335" cy="5794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i="0" kern="1200" baseline="0">
                <a:solidFill>
                  <a:schemeClr val="bg1"/>
                </a:solidFill>
                <a:latin typeface="Arial" panose="020B0604020202020204" pitchFamily="34" charset="0"/>
                <a:ea typeface="+mj-ea"/>
                <a:cs typeface="+mj-cs"/>
              </a:defRPr>
            </a:lvl1pPr>
          </a:lstStyle>
          <a:p>
            <a:r>
              <a:rPr lang="en-US" sz="2000" b="1" u="sng" dirty="0">
                <a:solidFill>
                  <a:schemeClr val="tx1"/>
                </a:solidFill>
              </a:rPr>
              <a:t>Regulatory Update</a:t>
            </a:r>
            <a:r>
              <a:rPr lang="en-US" sz="2000" b="1" dirty="0">
                <a:solidFill>
                  <a:schemeClr val="tx1"/>
                </a:solidFill>
              </a:rPr>
              <a:t>: Illicit Discharge Detection and Elimination</a:t>
            </a:r>
          </a:p>
        </p:txBody>
      </p:sp>
    </p:spTree>
    <p:extLst>
      <p:ext uri="{BB962C8B-B14F-4D97-AF65-F5344CB8AC3E}">
        <p14:creationId xmlns:p14="http://schemas.microsoft.com/office/powerpoint/2010/main" val="246913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826577-4306-4F66-A634-F59E8918ACDB}"/>
              </a:ext>
            </a:extLst>
          </p:cNvPr>
          <p:cNvPicPr>
            <a:picLocks noChangeAspect="1"/>
          </p:cNvPicPr>
          <p:nvPr/>
        </p:nvPicPr>
        <p:blipFill>
          <a:blip r:embed="rId3"/>
          <a:stretch>
            <a:fillRect/>
          </a:stretch>
        </p:blipFill>
        <p:spPr>
          <a:xfrm>
            <a:off x="5943600" y="1962150"/>
            <a:ext cx="2819400" cy="1539061"/>
          </a:xfrm>
          <a:prstGeom prst="rect">
            <a:avLst/>
          </a:prstGeom>
        </p:spPr>
      </p:pic>
      <p:sp>
        <p:nvSpPr>
          <p:cNvPr id="2" name="Title 1">
            <a:extLst>
              <a:ext uri="{FF2B5EF4-FFF2-40B4-BE49-F238E27FC236}">
                <a16:creationId xmlns:a16="http://schemas.microsoft.com/office/drawing/2014/main" id="{BA49B64C-20B3-4810-ACB3-B48F9CEE0A41}"/>
              </a:ext>
            </a:extLst>
          </p:cNvPr>
          <p:cNvSpPr>
            <a:spLocks noGrp="1"/>
          </p:cNvSpPr>
          <p:nvPr>
            <p:ph type="title"/>
          </p:nvPr>
        </p:nvSpPr>
        <p:spPr>
          <a:xfrm>
            <a:off x="685800" y="825599"/>
            <a:ext cx="8305800" cy="579438"/>
          </a:xfrm>
        </p:spPr>
        <p:txBody>
          <a:bodyPr>
            <a:noAutofit/>
          </a:bodyPr>
          <a:lstStyle/>
          <a:p>
            <a:r>
              <a:rPr lang="en-US" sz="2400" b="1" u="sng" dirty="0">
                <a:solidFill>
                  <a:schemeClr val="tx1"/>
                </a:solidFill>
              </a:rPr>
              <a:t>Regulatory Update</a:t>
            </a:r>
            <a:r>
              <a:rPr lang="en-US" sz="2400" b="1" dirty="0">
                <a:solidFill>
                  <a:schemeClr val="tx1"/>
                </a:solidFill>
              </a:rPr>
              <a:t>: Construction Site Runoff Control</a:t>
            </a:r>
          </a:p>
        </p:txBody>
      </p:sp>
      <p:sp>
        <p:nvSpPr>
          <p:cNvPr id="3" name="Content Placeholder 2">
            <a:extLst>
              <a:ext uri="{FF2B5EF4-FFF2-40B4-BE49-F238E27FC236}">
                <a16:creationId xmlns:a16="http://schemas.microsoft.com/office/drawing/2014/main" id="{776422D8-0C39-46CF-84F0-F416DDA70320}"/>
              </a:ext>
            </a:extLst>
          </p:cNvPr>
          <p:cNvSpPr>
            <a:spLocks noGrp="1"/>
          </p:cNvSpPr>
          <p:nvPr>
            <p:ph idx="1"/>
          </p:nvPr>
        </p:nvSpPr>
        <p:spPr>
          <a:xfrm>
            <a:off x="311063" y="1512510"/>
            <a:ext cx="5632537" cy="3733800"/>
          </a:xfrm>
        </p:spPr>
        <p:txBody>
          <a:bodyPr>
            <a:normAutofit/>
          </a:bodyPr>
          <a:lstStyle/>
          <a:p>
            <a:r>
              <a:rPr lang="en-US" sz="2400" dirty="0">
                <a:latin typeface="+mn-lt"/>
              </a:rPr>
              <a:t>Rules and regulations must include:</a:t>
            </a:r>
          </a:p>
          <a:p>
            <a:pPr lvl="1"/>
            <a:r>
              <a:rPr lang="en-US" sz="1800" dirty="0">
                <a:latin typeface="+mn-lt"/>
              </a:rPr>
              <a:t>Requirements for erosion and sediment controls</a:t>
            </a:r>
          </a:p>
          <a:p>
            <a:pPr lvl="1"/>
            <a:r>
              <a:rPr lang="en-US" sz="1800" dirty="0">
                <a:latin typeface="+mn-lt"/>
              </a:rPr>
              <a:t>Requirements for waste control on construction sites</a:t>
            </a:r>
          </a:p>
          <a:p>
            <a:r>
              <a:rPr lang="en-US" sz="2400" dirty="0">
                <a:latin typeface="+mn-lt"/>
              </a:rPr>
              <a:t>Created written procedures for:</a:t>
            </a:r>
          </a:p>
          <a:p>
            <a:pPr lvl="1"/>
            <a:r>
              <a:rPr lang="en-US" sz="1800" dirty="0">
                <a:latin typeface="+mn-lt"/>
              </a:rPr>
              <a:t>Site plan review</a:t>
            </a:r>
          </a:p>
          <a:p>
            <a:pPr lvl="1"/>
            <a:r>
              <a:rPr lang="en-US" sz="1800" dirty="0">
                <a:latin typeface="+mn-lt"/>
              </a:rPr>
              <a:t>Site inspection and enforcement</a:t>
            </a:r>
          </a:p>
        </p:txBody>
      </p:sp>
      <p:sp>
        <p:nvSpPr>
          <p:cNvPr id="6" name="TextBox 5">
            <a:extLst>
              <a:ext uri="{FF2B5EF4-FFF2-40B4-BE49-F238E27FC236}">
                <a16:creationId xmlns:a16="http://schemas.microsoft.com/office/drawing/2014/main" id="{13B2D82F-AA0C-4269-9B08-81C43D7AC382}"/>
              </a:ext>
            </a:extLst>
          </p:cNvPr>
          <p:cNvSpPr txBox="1">
            <a:spLocks noChangeArrowheads="1"/>
          </p:cNvSpPr>
          <p:nvPr/>
        </p:nvSpPr>
        <p:spPr bwMode="auto">
          <a:xfrm>
            <a:off x="6019800" y="3646051"/>
            <a:ext cx="2814358" cy="609600"/>
          </a:xfrm>
          <a:prstGeom prst="rect">
            <a:avLst/>
          </a:prstGeom>
          <a:noFill/>
          <a:ln w="9525">
            <a:solidFill>
              <a:srgbClr val="2CA0C4"/>
            </a:solid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eaLnBrk="1" hangingPunct="1">
              <a:spcBef>
                <a:spcPts val="0"/>
              </a:spcBef>
              <a:buClr>
                <a:srgbClr val="808080"/>
              </a:buClr>
              <a:buSzPct val="100000"/>
              <a:buFontTx/>
              <a:buNone/>
              <a:defRPr/>
            </a:pPr>
            <a:r>
              <a:rPr lang="en-US" sz="2400" b="1" kern="0" dirty="0">
                <a:solidFill>
                  <a:srgbClr val="0070C0"/>
                </a:solidFill>
                <a:effectLst/>
                <a:latin typeface="+mj-lt"/>
              </a:rPr>
              <a:t>1-Acre Threshold</a:t>
            </a:r>
          </a:p>
        </p:txBody>
      </p:sp>
      <p:sp>
        <p:nvSpPr>
          <p:cNvPr id="5" name="Title 1">
            <a:extLst>
              <a:ext uri="{FF2B5EF4-FFF2-40B4-BE49-F238E27FC236}">
                <a16:creationId xmlns:a16="http://schemas.microsoft.com/office/drawing/2014/main" id="{829DDF54-BFBA-8086-1D88-52BCE364F556}"/>
              </a:ext>
            </a:extLst>
          </p:cNvPr>
          <p:cNvSpPr txBox="1">
            <a:spLocks/>
          </p:cNvSpPr>
          <p:nvPr/>
        </p:nvSpPr>
        <p:spPr>
          <a:xfrm>
            <a:off x="838200" y="-19050"/>
            <a:ext cx="5181600" cy="5794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i="0" kern="1200" baseline="0">
                <a:solidFill>
                  <a:schemeClr val="bg1"/>
                </a:solidFill>
                <a:latin typeface="Arial" panose="020B0604020202020204" pitchFamily="34" charset="0"/>
                <a:ea typeface="+mj-ea"/>
                <a:cs typeface="+mj-cs"/>
              </a:defRPr>
            </a:lvl1pPr>
          </a:lstStyle>
          <a:p>
            <a:r>
              <a:rPr lang="en-US" sz="2000" dirty="0"/>
              <a:t>Stormwater Ordinance Overview</a:t>
            </a:r>
          </a:p>
        </p:txBody>
      </p:sp>
      <p:sp>
        <p:nvSpPr>
          <p:cNvPr id="7" name="Oval 6">
            <a:extLst>
              <a:ext uri="{FF2B5EF4-FFF2-40B4-BE49-F238E27FC236}">
                <a16:creationId xmlns:a16="http://schemas.microsoft.com/office/drawing/2014/main" id="{AB3EF00D-D138-EC64-66BC-F5F15ADBF196}"/>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D7A0E386-A3F9-06F7-CC0F-AD5A888C395F}"/>
              </a:ext>
            </a:extLst>
          </p:cNvPr>
          <p:cNvSpPr txBox="1"/>
          <p:nvPr/>
        </p:nvSpPr>
        <p:spPr>
          <a:xfrm>
            <a:off x="15240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lang="en-US" sz="3200" b="1" dirty="0">
                <a:solidFill>
                  <a:prstClr val="white"/>
                </a:solidFill>
                <a:latin typeface="Arial" panose="020B0604020202020204"/>
              </a:rPr>
              <a:t>02</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42347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826577-4306-4F66-A634-F59E8918ACDB}"/>
              </a:ext>
            </a:extLst>
          </p:cNvPr>
          <p:cNvPicPr>
            <a:picLocks noChangeAspect="1"/>
          </p:cNvPicPr>
          <p:nvPr/>
        </p:nvPicPr>
        <p:blipFill>
          <a:blip r:embed="rId3"/>
          <a:stretch>
            <a:fillRect/>
          </a:stretch>
        </p:blipFill>
        <p:spPr>
          <a:xfrm>
            <a:off x="5943600" y="1962150"/>
            <a:ext cx="2819400" cy="1539061"/>
          </a:xfrm>
          <a:prstGeom prst="rect">
            <a:avLst/>
          </a:prstGeom>
        </p:spPr>
      </p:pic>
      <p:sp>
        <p:nvSpPr>
          <p:cNvPr id="2" name="Title 1">
            <a:extLst>
              <a:ext uri="{FF2B5EF4-FFF2-40B4-BE49-F238E27FC236}">
                <a16:creationId xmlns:a16="http://schemas.microsoft.com/office/drawing/2014/main" id="{BA49B64C-20B3-4810-ACB3-B48F9CEE0A41}"/>
              </a:ext>
            </a:extLst>
          </p:cNvPr>
          <p:cNvSpPr>
            <a:spLocks noGrp="1"/>
          </p:cNvSpPr>
          <p:nvPr>
            <p:ph type="title"/>
          </p:nvPr>
        </p:nvSpPr>
        <p:spPr>
          <a:xfrm>
            <a:off x="685800" y="825599"/>
            <a:ext cx="8305800" cy="579438"/>
          </a:xfrm>
        </p:spPr>
        <p:txBody>
          <a:bodyPr>
            <a:noAutofit/>
          </a:bodyPr>
          <a:lstStyle/>
          <a:p>
            <a:r>
              <a:rPr lang="en-US" sz="2400" b="1" u="sng" dirty="0">
                <a:solidFill>
                  <a:schemeClr val="tx1"/>
                </a:solidFill>
              </a:rPr>
              <a:t>Regulatory Update</a:t>
            </a:r>
            <a:r>
              <a:rPr lang="en-US" sz="2400" b="1" dirty="0">
                <a:solidFill>
                  <a:schemeClr val="tx1"/>
                </a:solidFill>
              </a:rPr>
              <a:t>: Construction Site Runoff Control</a:t>
            </a:r>
          </a:p>
        </p:txBody>
      </p:sp>
      <p:sp>
        <p:nvSpPr>
          <p:cNvPr id="3" name="Content Placeholder 2">
            <a:extLst>
              <a:ext uri="{FF2B5EF4-FFF2-40B4-BE49-F238E27FC236}">
                <a16:creationId xmlns:a16="http://schemas.microsoft.com/office/drawing/2014/main" id="{776422D8-0C39-46CF-84F0-F416DDA70320}"/>
              </a:ext>
            </a:extLst>
          </p:cNvPr>
          <p:cNvSpPr>
            <a:spLocks noGrp="1"/>
          </p:cNvSpPr>
          <p:nvPr>
            <p:ph idx="1"/>
          </p:nvPr>
        </p:nvSpPr>
        <p:spPr>
          <a:xfrm>
            <a:off x="228601" y="1488206"/>
            <a:ext cx="5105400" cy="3140944"/>
          </a:xfrm>
        </p:spPr>
        <p:txBody>
          <a:bodyPr>
            <a:normAutofit/>
          </a:bodyPr>
          <a:lstStyle/>
          <a:p>
            <a:r>
              <a:rPr lang="en-US" sz="2000" dirty="0">
                <a:latin typeface="+mj-lt"/>
              </a:rPr>
              <a:t>Chapter 417 Article III: </a:t>
            </a:r>
          </a:p>
          <a:p>
            <a:pPr lvl="1"/>
            <a:r>
              <a:rPr lang="en-US" sz="1800" dirty="0">
                <a:latin typeface="+mj-lt"/>
              </a:rPr>
              <a:t>Proper erosion and sedimentation controls shall be used at construction sites during land disturbance activities to ensure that pollutants are not introduced into stormwater. </a:t>
            </a:r>
          </a:p>
          <a:p>
            <a:pPr lvl="1"/>
            <a:r>
              <a:rPr lang="en-US" sz="1800" dirty="0">
                <a:latin typeface="+mj-lt"/>
              </a:rPr>
              <a:t>All construction debris shall be disposed of in a proper manner to prevent discharge to the municipal storm drain system.</a:t>
            </a:r>
          </a:p>
        </p:txBody>
      </p:sp>
      <p:sp>
        <p:nvSpPr>
          <p:cNvPr id="6" name="TextBox 5">
            <a:extLst>
              <a:ext uri="{FF2B5EF4-FFF2-40B4-BE49-F238E27FC236}">
                <a16:creationId xmlns:a16="http://schemas.microsoft.com/office/drawing/2014/main" id="{13B2D82F-AA0C-4269-9B08-81C43D7AC382}"/>
              </a:ext>
            </a:extLst>
          </p:cNvPr>
          <p:cNvSpPr txBox="1">
            <a:spLocks noChangeArrowheads="1"/>
          </p:cNvSpPr>
          <p:nvPr/>
        </p:nvSpPr>
        <p:spPr bwMode="auto">
          <a:xfrm>
            <a:off x="6019800" y="3646051"/>
            <a:ext cx="2814358" cy="609600"/>
          </a:xfrm>
          <a:prstGeom prst="rect">
            <a:avLst/>
          </a:prstGeom>
          <a:noFill/>
          <a:ln w="9525">
            <a:solidFill>
              <a:srgbClr val="2CA0C4"/>
            </a:solid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eaLnBrk="1" hangingPunct="1">
              <a:spcBef>
                <a:spcPts val="0"/>
              </a:spcBef>
              <a:buClr>
                <a:srgbClr val="808080"/>
              </a:buClr>
              <a:buSzPct val="100000"/>
              <a:buFontTx/>
              <a:buNone/>
              <a:defRPr/>
            </a:pPr>
            <a:r>
              <a:rPr lang="en-US" sz="2400" b="1" kern="0" dirty="0">
                <a:solidFill>
                  <a:srgbClr val="0070C0"/>
                </a:solidFill>
                <a:effectLst/>
                <a:latin typeface="+mj-lt"/>
              </a:rPr>
              <a:t>1-Acre Threshold</a:t>
            </a:r>
          </a:p>
        </p:txBody>
      </p:sp>
      <p:sp>
        <p:nvSpPr>
          <p:cNvPr id="5" name="Title 1">
            <a:extLst>
              <a:ext uri="{FF2B5EF4-FFF2-40B4-BE49-F238E27FC236}">
                <a16:creationId xmlns:a16="http://schemas.microsoft.com/office/drawing/2014/main" id="{829DDF54-BFBA-8086-1D88-52BCE364F556}"/>
              </a:ext>
            </a:extLst>
          </p:cNvPr>
          <p:cNvSpPr txBox="1">
            <a:spLocks/>
          </p:cNvSpPr>
          <p:nvPr/>
        </p:nvSpPr>
        <p:spPr>
          <a:xfrm>
            <a:off x="838200" y="-19050"/>
            <a:ext cx="5181600" cy="5794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i="0" kern="1200" baseline="0">
                <a:solidFill>
                  <a:schemeClr val="bg1"/>
                </a:solidFill>
                <a:latin typeface="Arial" panose="020B0604020202020204" pitchFamily="34" charset="0"/>
                <a:ea typeface="+mj-ea"/>
                <a:cs typeface="+mj-cs"/>
              </a:defRPr>
            </a:lvl1pPr>
          </a:lstStyle>
          <a:p>
            <a:r>
              <a:rPr lang="en-US" sz="2000" dirty="0"/>
              <a:t>Stormwater Ordinance Overview</a:t>
            </a:r>
          </a:p>
        </p:txBody>
      </p:sp>
      <p:sp>
        <p:nvSpPr>
          <p:cNvPr id="7" name="Oval 6">
            <a:extLst>
              <a:ext uri="{FF2B5EF4-FFF2-40B4-BE49-F238E27FC236}">
                <a16:creationId xmlns:a16="http://schemas.microsoft.com/office/drawing/2014/main" id="{AB3EF00D-D138-EC64-66BC-F5F15ADBF196}"/>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D7A0E386-A3F9-06F7-CC0F-AD5A888C395F}"/>
              </a:ext>
            </a:extLst>
          </p:cNvPr>
          <p:cNvSpPr txBox="1"/>
          <p:nvPr/>
        </p:nvSpPr>
        <p:spPr>
          <a:xfrm>
            <a:off x="15240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lang="en-US" sz="3200" b="1" dirty="0">
                <a:solidFill>
                  <a:prstClr val="white"/>
                </a:solidFill>
                <a:latin typeface="Arial" panose="020B0604020202020204"/>
              </a:rPr>
              <a:t>02</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51256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7DF8-D67D-46FD-93C6-FC83A7F7F0D0}"/>
              </a:ext>
            </a:extLst>
          </p:cNvPr>
          <p:cNvSpPr>
            <a:spLocks noGrp="1"/>
          </p:cNvSpPr>
          <p:nvPr>
            <p:ph type="title"/>
          </p:nvPr>
        </p:nvSpPr>
        <p:spPr>
          <a:xfrm>
            <a:off x="713889" y="824487"/>
            <a:ext cx="8183217" cy="579438"/>
          </a:xfrm>
        </p:spPr>
        <p:txBody>
          <a:bodyPr>
            <a:normAutofit/>
          </a:bodyPr>
          <a:lstStyle/>
          <a:p>
            <a:r>
              <a:rPr lang="en-US" sz="2400" b="1" u="sng" dirty="0">
                <a:solidFill>
                  <a:schemeClr val="tx1"/>
                </a:solidFill>
              </a:rPr>
              <a:t>Regulatory Update</a:t>
            </a:r>
            <a:r>
              <a:rPr lang="en-US" sz="2400" b="1" dirty="0">
                <a:solidFill>
                  <a:schemeClr val="tx1"/>
                </a:solidFill>
              </a:rPr>
              <a:t>: Post-Construction Runoff Control</a:t>
            </a:r>
          </a:p>
        </p:txBody>
      </p:sp>
      <p:sp>
        <p:nvSpPr>
          <p:cNvPr id="3" name="Content Placeholder 2">
            <a:extLst>
              <a:ext uri="{FF2B5EF4-FFF2-40B4-BE49-F238E27FC236}">
                <a16:creationId xmlns:a16="http://schemas.microsoft.com/office/drawing/2014/main" id="{4C88FC71-19B4-49A2-8D33-F58D53E7FDB3}"/>
              </a:ext>
            </a:extLst>
          </p:cNvPr>
          <p:cNvSpPr>
            <a:spLocks noGrp="1"/>
          </p:cNvSpPr>
          <p:nvPr>
            <p:ph idx="1"/>
          </p:nvPr>
        </p:nvSpPr>
        <p:spPr>
          <a:xfrm>
            <a:off x="457200" y="1504950"/>
            <a:ext cx="5410200" cy="3394472"/>
          </a:xfrm>
        </p:spPr>
        <p:txBody>
          <a:bodyPr>
            <a:normAutofit/>
          </a:bodyPr>
          <a:lstStyle/>
          <a:p>
            <a:r>
              <a:rPr lang="en-US" sz="2000" dirty="0">
                <a:latin typeface="+mj-lt"/>
              </a:rPr>
              <a:t>Stormwater regulations must include:</a:t>
            </a:r>
          </a:p>
          <a:p>
            <a:pPr lvl="1"/>
            <a:r>
              <a:rPr lang="en-US" sz="1800" dirty="0">
                <a:latin typeface="+mn-lt"/>
              </a:rPr>
              <a:t>Requirements for use of Low-Impact Development (LID) in site design</a:t>
            </a:r>
          </a:p>
          <a:p>
            <a:pPr lvl="1"/>
            <a:r>
              <a:rPr lang="en-US" sz="1800" dirty="0">
                <a:latin typeface="+mn-lt"/>
              </a:rPr>
              <a:t>Pollutant removal requirements for stormwater treatment structures</a:t>
            </a:r>
          </a:p>
          <a:p>
            <a:pPr lvl="1"/>
            <a:r>
              <a:rPr lang="en-US" sz="1800" dirty="0">
                <a:latin typeface="+mn-lt"/>
              </a:rPr>
              <a:t>Requirements for long-term operation and maintenance of stormwater management systems</a:t>
            </a:r>
          </a:p>
          <a:p>
            <a:pPr lvl="1"/>
            <a:r>
              <a:rPr lang="en-US" sz="1800" dirty="0">
                <a:latin typeface="+mn-lt"/>
              </a:rPr>
              <a:t>Requirements for the submission of as-built plans</a:t>
            </a:r>
            <a:endParaRPr lang="en-US" sz="1800" dirty="0">
              <a:latin typeface="+mj-lt"/>
            </a:endParaRPr>
          </a:p>
          <a:p>
            <a:pPr lvl="1"/>
            <a:endParaRPr lang="en-US" dirty="0">
              <a:latin typeface="+mj-lt"/>
            </a:endParaRPr>
          </a:p>
        </p:txBody>
      </p:sp>
      <p:pic>
        <p:nvPicPr>
          <p:cNvPr id="1026" name="Picture 2">
            <a:extLst>
              <a:ext uri="{FF2B5EF4-FFF2-40B4-BE49-F238E27FC236}">
                <a16:creationId xmlns:a16="http://schemas.microsoft.com/office/drawing/2014/main" id="{5A2CF855-AEF2-43F3-8F30-A41D73C493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839" y="1541266"/>
            <a:ext cx="2620960" cy="19657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C4407C-4A27-47DA-A6C7-248AC293209A}"/>
              </a:ext>
            </a:extLst>
          </p:cNvPr>
          <p:cNvSpPr txBox="1">
            <a:spLocks noChangeArrowheads="1"/>
          </p:cNvSpPr>
          <p:nvPr/>
        </p:nvSpPr>
        <p:spPr bwMode="auto">
          <a:xfrm>
            <a:off x="6082748" y="3638550"/>
            <a:ext cx="2814358" cy="1045964"/>
          </a:xfrm>
          <a:prstGeom prst="rect">
            <a:avLst/>
          </a:prstGeom>
          <a:noFill/>
          <a:ln w="9525">
            <a:solidFill>
              <a:srgbClr val="2CA0C4"/>
            </a:solid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eaLnBrk="1" hangingPunct="1">
              <a:spcBef>
                <a:spcPts val="0"/>
              </a:spcBef>
              <a:buClr>
                <a:srgbClr val="808080"/>
              </a:buClr>
              <a:buSzPct val="100000"/>
              <a:buFontTx/>
              <a:buNone/>
              <a:defRPr/>
            </a:pPr>
            <a:r>
              <a:rPr lang="en-US" sz="2000" b="1" kern="0" dirty="0">
                <a:solidFill>
                  <a:srgbClr val="0070C0"/>
                </a:solidFill>
                <a:effectLst/>
                <a:latin typeface="+mj-lt"/>
              </a:rPr>
              <a:t>1-Acre Threshold;</a:t>
            </a:r>
          </a:p>
          <a:p>
            <a:pPr marL="0" indent="0" algn="ctr" eaLnBrk="1" hangingPunct="1">
              <a:spcBef>
                <a:spcPts val="0"/>
              </a:spcBef>
              <a:buClr>
                <a:srgbClr val="808080"/>
              </a:buClr>
              <a:buSzPct val="100000"/>
              <a:buFontTx/>
              <a:buNone/>
              <a:defRPr/>
            </a:pPr>
            <a:r>
              <a:rPr lang="en-US" sz="2000" b="1" kern="0" dirty="0">
                <a:solidFill>
                  <a:srgbClr val="0070C0"/>
                </a:solidFill>
                <a:latin typeface="+mj-lt"/>
              </a:rPr>
              <a:t>Includes Subdivisions</a:t>
            </a:r>
            <a:endParaRPr lang="en-US" sz="2000" b="1" kern="0" dirty="0">
              <a:solidFill>
                <a:srgbClr val="0070C0"/>
              </a:solidFill>
              <a:effectLst/>
              <a:latin typeface="+mj-lt"/>
            </a:endParaRPr>
          </a:p>
        </p:txBody>
      </p:sp>
      <p:sp>
        <p:nvSpPr>
          <p:cNvPr id="4" name="Title 1">
            <a:extLst>
              <a:ext uri="{FF2B5EF4-FFF2-40B4-BE49-F238E27FC236}">
                <a16:creationId xmlns:a16="http://schemas.microsoft.com/office/drawing/2014/main" id="{23F3387C-019A-4DBF-1558-63D6E9928793}"/>
              </a:ext>
            </a:extLst>
          </p:cNvPr>
          <p:cNvSpPr txBox="1">
            <a:spLocks/>
          </p:cNvSpPr>
          <p:nvPr/>
        </p:nvSpPr>
        <p:spPr>
          <a:xfrm>
            <a:off x="838200" y="-19050"/>
            <a:ext cx="5181600" cy="5794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i="0" kern="1200" baseline="0">
                <a:solidFill>
                  <a:schemeClr val="bg1"/>
                </a:solidFill>
                <a:latin typeface="Arial" panose="020B0604020202020204" pitchFamily="34" charset="0"/>
                <a:ea typeface="+mj-ea"/>
                <a:cs typeface="+mj-cs"/>
              </a:defRPr>
            </a:lvl1pPr>
          </a:lstStyle>
          <a:p>
            <a:r>
              <a:rPr lang="en-US" sz="2000" dirty="0"/>
              <a:t>Stormwater Ordinance Overview</a:t>
            </a:r>
          </a:p>
        </p:txBody>
      </p:sp>
      <p:sp>
        <p:nvSpPr>
          <p:cNvPr id="6" name="Oval 5">
            <a:extLst>
              <a:ext uri="{FF2B5EF4-FFF2-40B4-BE49-F238E27FC236}">
                <a16:creationId xmlns:a16="http://schemas.microsoft.com/office/drawing/2014/main" id="{A0FE3BF4-78DD-F6B5-AF11-58E2E35C421C}"/>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051FA887-2A4E-341C-FB62-701195C46D6F}"/>
              </a:ext>
            </a:extLst>
          </p:cNvPr>
          <p:cNvSpPr txBox="1"/>
          <p:nvPr/>
        </p:nvSpPr>
        <p:spPr>
          <a:xfrm>
            <a:off x="15240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lang="en-US" sz="3200" b="1" dirty="0">
                <a:solidFill>
                  <a:prstClr val="white"/>
                </a:solidFill>
                <a:latin typeface="Arial" panose="020B0604020202020204"/>
              </a:rPr>
              <a:t>02</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6940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3232D11-AC1D-2582-05C5-5B86D94ED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41" r="5641"/>
          <a:stretch/>
        </p:blipFill>
        <p:spPr bwMode="auto">
          <a:xfrm>
            <a:off x="0" y="0"/>
            <a:ext cx="33147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72488E5-161F-4804-2C26-41B348AE977B}"/>
              </a:ext>
            </a:extLst>
          </p:cNvPr>
          <p:cNvSpPr/>
          <p:nvPr/>
        </p:nvSpPr>
        <p:spPr>
          <a:xfrm>
            <a:off x="-15922" y="0"/>
            <a:ext cx="3330622"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D91CE-F119-E272-0B6B-01CC3D3C8823}"/>
              </a:ext>
            </a:extLst>
          </p:cNvPr>
          <p:cNvSpPr>
            <a:spLocks noGrp="1"/>
          </p:cNvSpPr>
          <p:nvPr>
            <p:ph type="title"/>
          </p:nvPr>
        </p:nvSpPr>
        <p:spPr>
          <a:xfrm>
            <a:off x="3810000" y="209550"/>
            <a:ext cx="4400550" cy="468312"/>
          </a:xfrm>
        </p:spPr>
        <p:txBody>
          <a:bodyPr>
            <a:noAutofit/>
          </a:bodyPr>
          <a:lstStyle/>
          <a:p>
            <a:r>
              <a:rPr lang="en-US" sz="2800" b="1" dirty="0">
                <a:solidFill>
                  <a:schemeClr val="accent2"/>
                </a:solidFill>
              </a:rPr>
              <a:t>AGENDA</a:t>
            </a:r>
          </a:p>
        </p:txBody>
      </p:sp>
      <p:grpSp>
        <p:nvGrpSpPr>
          <p:cNvPr id="11" name="Group 10">
            <a:extLst>
              <a:ext uri="{FF2B5EF4-FFF2-40B4-BE49-F238E27FC236}">
                <a16:creationId xmlns:a16="http://schemas.microsoft.com/office/drawing/2014/main" id="{84B81173-054A-D04B-C5B6-B512084FD088}"/>
              </a:ext>
            </a:extLst>
          </p:cNvPr>
          <p:cNvGrpSpPr/>
          <p:nvPr/>
        </p:nvGrpSpPr>
        <p:grpSpPr>
          <a:xfrm>
            <a:off x="2873422" y="1009443"/>
            <a:ext cx="6107665" cy="762000"/>
            <a:chOff x="2873422" y="819150"/>
            <a:chExt cx="6107665" cy="762000"/>
          </a:xfrm>
        </p:grpSpPr>
        <p:sp>
          <p:nvSpPr>
            <p:cNvPr id="5" name="Oval 4">
              <a:extLst>
                <a:ext uri="{FF2B5EF4-FFF2-40B4-BE49-F238E27FC236}">
                  <a16:creationId xmlns:a16="http://schemas.microsoft.com/office/drawing/2014/main" id="{C512C68C-2593-B5E3-0850-BECEA36E5E27}"/>
                </a:ext>
              </a:extLst>
            </p:cNvPr>
            <p:cNvSpPr/>
            <p:nvPr/>
          </p:nvSpPr>
          <p:spPr>
            <a:xfrm>
              <a:off x="2873422" y="819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A50E3AD-940E-3B0F-714F-01AAA23AF63D}"/>
                </a:ext>
              </a:extLst>
            </p:cNvPr>
            <p:cNvSpPr txBox="1"/>
            <p:nvPr/>
          </p:nvSpPr>
          <p:spPr>
            <a:xfrm>
              <a:off x="3875687" y="1000095"/>
              <a:ext cx="5105400"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87C400"/>
                </a:buClr>
                <a:buSzTx/>
                <a:buFontTx/>
                <a:buNone/>
                <a:tabLst/>
                <a:defRPr/>
              </a:pPr>
              <a:r>
                <a:rPr kumimoji="0" lang="en-US" sz="2000" b="1" i="0" u="none" strike="noStrike" kern="1200" cap="none" spc="0" normalizeH="0" baseline="0" noProof="0" dirty="0">
                  <a:ln>
                    <a:noFill/>
                  </a:ln>
                  <a:solidFill>
                    <a:schemeClr val="accent1"/>
                  </a:solidFill>
                  <a:effectLst/>
                  <a:uLnTx/>
                  <a:uFillTx/>
                  <a:latin typeface="+mj-lt"/>
                  <a:ea typeface="+mn-ea"/>
                  <a:cs typeface="+mn-cs"/>
                </a:rPr>
                <a:t>Background</a:t>
              </a:r>
            </a:p>
          </p:txBody>
        </p:sp>
        <p:sp>
          <p:nvSpPr>
            <p:cNvPr id="13" name="TextBox 12">
              <a:extLst>
                <a:ext uri="{FF2B5EF4-FFF2-40B4-BE49-F238E27FC236}">
                  <a16:creationId xmlns:a16="http://schemas.microsoft.com/office/drawing/2014/main" id="{BE7DB0C9-D11D-2C1A-1751-555D06877552}"/>
                </a:ext>
              </a:extLst>
            </p:cNvPr>
            <p:cNvSpPr txBox="1"/>
            <p:nvPr/>
          </p:nvSpPr>
          <p:spPr>
            <a:xfrm>
              <a:off x="2933700" y="907763"/>
              <a:ext cx="68580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87C400"/>
                </a:buClr>
                <a:buSzTx/>
                <a:buFontTx/>
                <a:buNone/>
                <a:tabLst/>
                <a:defRPr/>
              </a:pPr>
              <a:r>
                <a:rPr kumimoji="0" lang="en-US" sz="3200" b="1" i="0" u="none" strike="noStrike" kern="1200" cap="none" spc="0" normalizeH="0" baseline="0" noProof="0" dirty="0">
                  <a:ln>
                    <a:noFill/>
                  </a:ln>
                  <a:solidFill>
                    <a:schemeClr val="bg1"/>
                  </a:solidFill>
                  <a:effectLst/>
                  <a:uLnTx/>
                  <a:uFillTx/>
                  <a:latin typeface="+mj-lt"/>
                  <a:ea typeface="+mn-ea"/>
                  <a:cs typeface="+mn-cs"/>
                </a:rPr>
                <a:t>01</a:t>
              </a:r>
            </a:p>
          </p:txBody>
        </p:sp>
      </p:grpSp>
      <p:grpSp>
        <p:nvGrpSpPr>
          <p:cNvPr id="26" name="Group 25">
            <a:extLst>
              <a:ext uri="{FF2B5EF4-FFF2-40B4-BE49-F238E27FC236}">
                <a16:creationId xmlns:a16="http://schemas.microsoft.com/office/drawing/2014/main" id="{C2BAFF04-984D-7BAB-3DE4-82C47C682E39}"/>
              </a:ext>
            </a:extLst>
          </p:cNvPr>
          <p:cNvGrpSpPr/>
          <p:nvPr/>
        </p:nvGrpSpPr>
        <p:grpSpPr>
          <a:xfrm>
            <a:off x="2881704" y="2323996"/>
            <a:ext cx="5803437" cy="762000"/>
            <a:chOff x="2873423" y="1842016"/>
            <a:chExt cx="5423091" cy="762000"/>
          </a:xfrm>
        </p:grpSpPr>
        <p:sp>
          <p:nvSpPr>
            <p:cNvPr id="17" name="Oval 16">
              <a:extLst>
                <a:ext uri="{FF2B5EF4-FFF2-40B4-BE49-F238E27FC236}">
                  <a16:creationId xmlns:a16="http://schemas.microsoft.com/office/drawing/2014/main" id="{C11363D8-A361-EE58-1F99-F1C18E4BFBE5}"/>
                </a:ext>
              </a:extLst>
            </p:cNvPr>
            <p:cNvSpPr/>
            <p:nvPr/>
          </p:nvSpPr>
          <p:spPr>
            <a:xfrm>
              <a:off x="2873423" y="1842016"/>
              <a:ext cx="71206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3F3EFE1-5E5F-5607-AB4E-D953A401E3CC}"/>
                </a:ext>
              </a:extLst>
            </p:cNvPr>
            <p:cNvSpPr txBox="1"/>
            <p:nvPr/>
          </p:nvSpPr>
          <p:spPr>
            <a:xfrm>
              <a:off x="3800714" y="2022961"/>
              <a:ext cx="4495800" cy="400110"/>
            </a:xfrm>
            <a:prstGeom prst="rect">
              <a:avLst/>
            </a:prstGeom>
            <a:noFill/>
          </p:spPr>
          <p:txBody>
            <a:bodyPr wrap="square" rtlCol="0">
              <a:spAutoFit/>
            </a:bodyPr>
            <a:lstStyle/>
            <a:p>
              <a:pPr>
                <a:buClr>
                  <a:srgbClr val="87C400"/>
                </a:buClr>
                <a:defRPr/>
              </a:pPr>
              <a:r>
                <a:rPr kumimoji="0" lang="en-US" sz="2000" b="1" i="0" u="none" strike="noStrike" kern="1200" cap="none" spc="0" normalizeH="0" baseline="0" noProof="0" dirty="0">
                  <a:ln>
                    <a:noFill/>
                  </a:ln>
                  <a:solidFill>
                    <a:schemeClr val="accent1"/>
                  </a:solidFill>
                  <a:effectLst/>
                  <a:uLnTx/>
                  <a:uFillTx/>
                  <a:latin typeface="+mj-lt"/>
                  <a:ea typeface="+mn-ea"/>
                  <a:cs typeface="+mn-cs"/>
                </a:rPr>
                <a:t>Impairments in Salem</a:t>
              </a:r>
            </a:p>
          </p:txBody>
        </p:sp>
        <p:sp>
          <p:nvSpPr>
            <p:cNvPr id="19" name="TextBox 18">
              <a:extLst>
                <a:ext uri="{FF2B5EF4-FFF2-40B4-BE49-F238E27FC236}">
                  <a16:creationId xmlns:a16="http://schemas.microsoft.com/office/drawing/2014/main" id="{82114695-41A7-175F-2B41-935B749BB92A}"/>
                </a:ext>
              </a:extLst>
            </p:cNvPr>
            <p:cNvSpPr txBox="1"/>
            <p:nvPr/>
          </p:nvSpPr>
          <p:spPr>
            <a:xfrm>
              <a:off x="2933701" y="1930629"/>
              <a:ext cx="636902"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87C400"/>
                </a:buClr>
                <a:buSzTx/>
                <a:buFontTx/>
                <a:buNone/>
                <a:tabLst/>
                <a:defRPr/>
              </a:pPr>
              <a:r>
                <a:rPr kumimoji="0" lang="en-US" sz="3200" b="1" i="0" u="none" strike="noStrike" kern="1200" cap="none" spc="0" normalizeH="0" baseline="0" noProof="0" dirty="0">
                  <a:ln>
                    <a:noFill/>
                  </a:ln>
                  <a:solidFill>
                    <a:schemeClr val="bg1"/>
                  </a:solidFill>
                  <a:effectLst/>
                  <a:uLnTx/>
                  <a:uFillTx/>
                  <a:latin typeface="+mj-lt"/>
                  <a:ea typeface="+mn-ea"/>
                  <a:cs typeface="+mn-cs"/>
                </a:rPr>
                <a:t>02</a:t>
              </a:r>
            </a:p>
          </p:txBody>
        </p:sp>
      </p:grpSp>
      <p:grpSp>
        <p:nvGrpSpPr>
          <p:cNvPr id="3" name="Group 2">
            <a:extLst>
              <a:ext uri="{FF2B5EF4-FFF2-40B4-BE49-F238E27FC236}">
                <a16:creationId xmlns:a16="http://schemas.microsoft.com/office/drawing/2014/main" id="{0638212D-553F-4244-AF5B-28B86A6E1BB0}"/>
              </a:ext>
            </a:extLst>
          </p:cNvPr>
          <p:cNvGrpSpPr/>
          <p:nvPr/>
        </p:nvGrpSpPr>
        <p:grpSpPr>
          <a:xfrm>
            <a:off x="2881704" y="3553003"/>
            <a:ext cx="5803437" cy="762000"/>
            <a:chOff x="2873423" y="1842016"/>
            <a:chExt cx="5423091" cy="762000"/>
          </a:xfrm>
        </p:grpSpPr>
        <p:sp>
          <p:nvSpPr>
            <p:cNvPr id="4" name="Oval 3">
              <a:extLst>
                <a:ext uri="{FF2B5EF4-FFF2-40B4-BE49-F238E27FC236}">
                  <a16:creationId xmlns:a16="http://schemas.microsoft.com/office/drawing/2014/main" id="{488320F5-AC86-4536-A14C-B587723AB146}"/>
                </a:ext>
              </a:extLst>
            </p:cNvPr>
            <p:cNvSpPr/>
            <p:nvPr/>
          </p:nvSpPr>
          <p:spPr>
            <a:xfrm>
              <a:off x="2873423" y="1842016"/>
              <a:ext cx="71206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784E0FE-C6B8-B409-1BA1-D3660D04B5EC}"/>
                </a:ext>
              </a:extLst>
            </p:cNvPr>
            <p:cNvSpPr txBox="1"/>
            <p:nvPr/>
          </p:nvSpPr>
          <p:spPr>
            <a:xfrm>
              <a:off x="3800714" y="2022961"/>
              <a:ext cx="4495800"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87C400"/>
                </a:buClr>
                <a:buSzTx/>
                <a:buFontTx/>
                <a:buNone/>
                <a:tabLst/>
                <a:defRPr/>
              </a:pPr>
              <a:r>
                <a:rPr lang="en-US" sz="2000" b="1" dirty="0">
                  <a:solidFill>
                    <a:schemeClr val="accent1"/>
                  </a:solidFill>
                  <a:latin typeface="+mj-lt"/>
                </a:rPr>
                <a:t>Stormwater Ordinance Overview</a:t>
              </a:r>
              <a:endParaRPr kumimoji="0" lang="en-US" sz="2000" b="1" i="0" u="none" strike="noStrike" kern="1200" cap="none" spc="0" normalizeH="0" baseline="0" noProof="0" dirty="0">
                <a:ln>
                  <a:noFill/>
                </a:ln>
                <a:solidFill>
                  <a:schemeClr val="accent1"/>
                </a:solidFill>
                <a:effectLst/>
                <a:uLnTx/>
                <a:uFillTx/>
                <a:latin typeface="+mj-lt"/>
                <a:ea typeface="+mn-ea"/>
                <a:cs typeface="+mn-cs"/>
              </a:endParaRPr>
            </a:p>
          </p:txBody>
        </p:sp>
        <p:sp>
          <p:nvSpPr>
            <p:cNvPr id="8" name="TextBox 7">
              <a:extLst>
                <a:ext uri="{FF2B5EF4-FFF2-40B4-BE49-F238E27FC236}">
                  <a16:creationId xmlns:a16="http://schemas.microsoft.com/office/drawing/2014/main" id="{34BC06D3-5AC6-98E8-8F9D-4EC06A6CFF54}"/>
                </a:ext>
              </a:extLst>
            </p:cNvPr>
            <p:cNvSpPr txBox="1"/>
            <p:nvPr/>
          </p:nvSpPr>
          <p:spPr>
            <a:xfrm>
              <a:off x="2933701" y="1930629"/>
              <a:ext cx="636902"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87C400"/>
                </a:buClr>
                <a:buSzTx/>
                <a:buFontTx/>
                <a:buNone/>
                <a:tabLst/>
                <a:defRPr/>
              </a:pPr>
              <a:r>
                <a:rPr kumimoji="0" lang="en-US" sz="3200" b="1" i="0" u="none" strike="noStrike" kern="1200" cap="none" spc="0" normalizeH="0" baseline="0" noProof="0" dirty="0">
                  <a:ln>
                    <a:noFill/>
                  </a:ln>
                  <a:solidFill>
                    <a:schemeClr val="bg1"/>
                  </a:solidFill>
                  <a:effectLst/>
                  <a:uLnTx/>
                  <a:uFillTx/>
                  <a:latin typeface="+mj-lt"/>
                  <a:ea typeface="+mn-ea"/>
                  <a:cs typeface="+mn-cs"/>
                </a:rPr>
                <a:t>03</a:t>
              </a:r>
            </a:p>
          </p:txBody>
        </p:sp>
      </p:grpSp>
    </p:spTree>
    <p:extLst>
      <p:ext uri="{BB962C8B-B14F-4D97-AF65-F5344CB8AC3E}">
        <p14:creationId xmlns:p14="http://schemas.microsoft.com/office/powerpoint/2010/main" val="255481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7DF8-D67D-46FD-93C6-FC83A7F7F0D0}"/>
              </a:ext>
            </a:extLst>
          </p:cNvPr>
          <p:cNvSpPr>
            <a:spLocks noGrp="1"/>
          </p:cNvSpPr>
          <p:nvPr>
            <p:ph type="title"/>
          </p:nvPr>
        </p:nvSpPr>
        <p:spPr>
          <a:xfrm>
            <a:off x="685800" y="816967"/>
            <a:ext cx="8153400" cy="579438"/>
          </a:xfrm>
        </p:spPr>
        <p:txBody>
          <a:bodyPr>
            <a:noAutofit/>
          </a:bodyPr>
          <a:lstStyle/>
          <a:p>
            <a:r>
              <a:rPr lang="en-US" sz="2400" b="1" u="sng" dirty="0">
                <a:solidFill>
                  <a:schemeClr val="tx1"/>
                </a:solidFill>
              </a:rPr>
              <a:t>Regulatory Update</a:t>
            </a:r>
            <a:r>
              <a:rPr lang="en-US" sz="2400" b="1" dirty="0">
                <a:solidFill>
                  <a:schemeClr val="tx1"/>
                </a:solidFill>
              </a:rPr>
              <a:t>: Post-Construction Runoff Control</a:t>
            </a:r>
          </a:p>
        </p:txBody>
      </p:sp>
      <p:sp>
        <p:nvSpPr>
          <p:cNvPr id="3" name="Content Placeholder 2">
            <a:extLst>
              <a:ext uri="{FF2B5EF4-FFF2-40B4-BE49-F238E27FC236}">
                <a16:creationId xmlns:a16="http://schemas.microsoft.com/office/drawing/2014/main" id="{4C88FC71-19B4-49A2-8D33-F58D53E7FDB3}"/>
              </a:ext>
            </a:extLst>
          </p:cNvPr>
          <p:cNvSpPr>
            <a:spLocks noGrp="1"/>
          </p:cNvSpPr>
          <p:nvPr>
            <p:ph idx="1"/>
          </p:nvPr>
        </p:nvSpPr>
        <p:spPr>
          <a:xfrm>
            <a:off x="342901" y="1491963"/>
            <a:ext cx="5410200" cy="3747095"/>
          </a:xfrm>
        </p:spPr>
        <p:txBody>
          <a:bodyPr>
            <a:normAutofit/>
          </a:bodyPr>
          <a:lstStyle/>
          <a:p>
            <a:r>
              <a:rPr lang="en-US" sz="1700" dirty="0">
                <a:latin typeface="+mj-lt"/>
              </a:rPr>
              <a:t>Chapter 417 Article III: </a:t>
            </a:r>
          </a:p>
          <a:p>
            <a:pPr lvl="1"/>
            <a:r>
              <a:rPr lang="en-US" sz="1400" dirty="0">
                <a:latin typeface="+mn-lt"/>
              </a:rPr>
              <a:t>Low Impact Development (LID) site planning and design strategies must be used to the maximum extent practicable (MEP).</a:t>
            </a:r>
          </a:p>
          <a:p>
            <a:pPr lvl="1"/>
            <a:r>
              <a:rPr lang="en-US" sz="1400" dirty="0">
                <a:latin typeface="+mn-lt"/>
              </a:rPr>
              <a:t>All redevelopment projects must additionally be designed in accordance with the treatment standards set forth in N.H. Code Admin. R. Part Env-</a:t>
            </a:r>
            <a:r>
              <a:rPr lang="en-US" sz="1400" dirty="0" err="1">
                <a:latin typeface="+mn-lt"/>
              </a:rPr>
              <a:t>Wq</a:t>
            </a:r>
            <a:r>
              <a:rPr lang="en-US" sz="1400" dirty="0">
                <a:latin typeface="+mn-lt"/>
              </a:rPr>
              <a:t> 1500. </a:t>
            </a:r>
          </a:p>
          <a:p>
            <a:pPr lvl="1"/>
            <a:r>
              <a:rPr lang="en-US" sz="1400" dirty="0">
                <a:latin typeface="+mn-lt"/>
              </a:rPr>
              <a:t>As-built drawings shall be submitted to the Municipal Services Department within 6 months after completion of construction. </a:t>
            </a:r>
          </a:p>
          <a:p>
            <a:pPr lvl="1"/>
            <a:r>
              <a:rPr lang="en-US" sz="1400" dirty="0">
                <a:latin typeface="+mn-lt"/>
              </a:rPr>
              <a:t>The owners of private storm drain systems, stormwater management systems, and BMPs shall be responsible for the long-term maintenance of all such systems.</a:t>
            </a:r>
          </a:p>
          <a:p>
            <a:pPr lvl="1"/>
            <a:endParaRPr lang="en-US" sz="1600" dirty="0">
              <a:latin typeface="+mj-lt"/>
            </a:endParaRPr>
          </a:p>
        </p:txBody>
      </p:sp>
      <p:pic>
        <p:nvPicPr>
          <p:cNvPr id="1026" name="Picture 2">
            <a:extLst>
              <a:ext uri="{FF2B5EF4-FFF2-40B4-BE49-F238E27FC236}">
                <a16:creationId xmlns:a16="http://schemas.microsoft.com/office/drawing/2014/main" id="{5A2CF855-AEF2-43F3-8F30-A41D73C493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04950"/>
            <a:ext cx="2620960" cy="19657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C4407C-4A27-47DA-A6C7-248AC293209A}"/>
              </a:ext>
            </a:extLst>
          </p:cNvPr>
          <p:cNvSpPr txBox="1">
            <a:spLocks noChangeArrowheads="1"/>
          </p:cNvSpPr>
          <p:nvPr/>
        </p:nvSpPr>
        <p:spPr bwMode="auto">
          <a:xfrm>
            <a:off x="6096000" y="3506986"/>
            <a:ext cx="2814358" cy="1045964"/>
          </a:xfrm>
          <a:prstGeom prst="rect">
            <a:avLst/>
          </a:prstGeom>
          <a:noFill/>
          <a:ln w="9525">
            <a:solidFill>
              <a:srgbClr val="2CA0C4"/>
            </a:solid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eaLnBrk="1" hangingPunct="1">
              <a:spcBef>
                <a:spcPts val="0"/>
              </a:spcBef>
              <a:buClr>
                <a:srgbClr val="808080"/>
              </a:buClr>
              <a:buSzPct val="100000"/>
              <a:buFontTx/>
              <a:buNone/>
              <a:defRPr/>
            </a:pPr>
            <a:r>
              <a:rPr lang="en-US" sz="2000" b="1" kern="0" dirty="0">
                <a:solidFill>
                  <a:srgbClr val="0070C0"/>
                </a:solidFill>
                <a:effectLst/>
                <a:latin typeface="+mj-lt"/>
              </a:rPr>
              <a:t>1-Acre Threshold;</a:t>
            </a:r>
          </a:p>
          <a:p>
            <a:pPr marL="0" indent="0" algn="ctr" eaLnBrk="1" hangingPunct="1">
              <a:spcBef>
                <a:spcPts val="0"/>
              </a:spcBef>
              <a:buClr>
                <a:srgbClr val="808080"/>
              </a:buClr>
              <a:buSzPct val="100000"/>
              <a:buFontTx/>
              <a:buNone/>
              <a:defRPr/>
            </a:pPr>
            <a:r>
              <a:rPr lang="en-US" sz="2000" b="1" kern="0" dirty="0">
                <a:solidFill>
                  <a:srgbClr val="0070C0"/>
                </a:solidFill>
                <a:latin typeface="+mj-lt"/>
              </a:rPr>
              <a:t>Includes Subdivisions</a:t>
            </a:r>
            <a:endParaRPr lang="en-US" sz="2000" b="1" kern="0" dirty="0">
              <a:solidFill>
                <a:srgbClr val="0070C0"/>
              </a:solidFill>
              <a:effectLst/>
              <a:latin typeface="+mj-lt"/>
            </a:endParaRPr>
          </a:p>
        </p:txBody>
      </p:sp>
      <p:sp>
        <p:nvSpPr>
          <p:cNvPr id="4" name="Title 1">
            <a:extLst>
              <a:ext uri="{FF2B5EF4-FFF2-40B4-BE49-F238E27FC236}">
                <a16:creationId xmlns:a16="http://schemas.microsoft.com/office/drawing/2014/main" id="{A111149E-659D-3553-6ABB-DFB52BCDA021}"/>
              </a:ext>
            </a:extLst>
          </p:cNvPr>
          <p:cNvSpPr txBox="1">
            <a:spLocks/>
          </p:cNvSpPr>
          <p:nvPr/>
        </p:nvSpPr>
        <p:spPr>
          <a:xfrm>
            <a:off x="838200" y="-19050"/>
            <a:ext cx="5181600" cy="5794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i="0" kern="1200" baseline="0">
                <a:solidFill>
                  <a:schemeClr val="bg1"/>
                </a:solidFill>
                <a:latin typeface="Arial" panose="020B0604020202020204" pitchFamily="34" charset="0"/>
                <a:ea typeface="+mj-ea"/>
                <a:cs typeface="+mj-cs"/>
              </a:defRPr>
            </a:lvl1pPr>
          </a:lstStyle>
          <a:p>
            <a:r>
              <a:rPr lang="en-US" sz="2000" dirty="0"/>
              <a:t>Stormwater Ordinance Overview</a:t>
            </a:r>
          </a:p>
        </p:txBody>
      </p:sp>
      <p:sp>
        <p:nvSpPr>
          <p:cNvPr id="6" name="Oval 5">
            <a:extLst>
              <a:ext uri="{FF2B5EF4-FFF2-40B4-BE49-F238E27FC236}">
                <a16:creationId xmlns:a16="http://schemas.microsoft.com/office/drawing/2014/main" id="{0A4D0AEC-91C9-2A7E-554F-3D9250E9F6AA}"/>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401872B2-55F3-3319-5EC3-312F70F7D1DF}"/>
              </a:ext>
            </a:extLst>
          </p:cNvPr>
          <p:cNvSpPr txBox="1"/>
          <p:nvPr/>
        </p:nvSpPr>
        <p:spPr>
          <a:xfrm>
            <a:off x="15240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lang="en-US" sz="3200" b="1" dirty="0">
                <a:solidFill>
                  <a:prstClr val="white"/>
                </a:solidFill>
                <a:latin typeface="Arial" panose="020B0604020202020204"/>
              </a:rPr>
              <a:t>02</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5081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4280A9-0B00-8F9C-161A-900AFB9DC272}"/>
              </a:ext>
            </a:extLst>
          </p:cNvPr>
          <p:cNvSpPr txBox="1">
            <a:spLocks/>
          </p:cNvSpPr>
          <p:nvPr/>
        </p:nvSpPr>
        <p:spPr>
          <a:xfrm>
            <a:off x="838200" y="-19050"/>
            <a:ext cx="5181600" cy="5794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i="0" kern="1200" baseline="0">
                <a:solidFill>
                  <a:schemeClr val="bg1"/>
                </a:solidFill>
                <a:latin typeface="Arial" panose="020B0604020202020204" pitchFamily="34" charset="0"/>
                <a:ea typeface="+mj-ea"/>
                <a:cs typeface="+mj-cs"/>
              </a:defRPr>
            </a:lvl1pPr>
          </a:lstStyle>
          <a:p>
            <a:r>
              <a:rPr lang="en-US" sz="2000" dirty="0"/>
              <a:t>Stormwater Ordinance Overview</a:t>
            </a:r>
          </a:p>
        </p:txBody>
      </p:sp>
      <p:sp>
        <p:nvSpPr>
          <p:cNvPr id="5" name="Oval 4">
            <a:extLst>
              <a:ext uri="{FF2B5EF4-FFF2-40B4-BE49-F238E27FC236}">
                <a16:creationId xmlns:a16="http://schemas.microsoft.com/office/drawing/2014/main" id="{B9DF04F5-E4D5-5B7B-705A-B9410E0456AC}"/>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8C367B62-D7E3-1ABD-69F4-4AC19FCB88D4}"/>
              </a:ext>
            </a:extLst>
          </p:cNvPr>
          <p:cNvSpPr txBox="1"/>
          <p:nvPr/>
        </p:nvSpPr>
        <p:spPr>
          <a:xfrm>
            <a:off x="15240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lang="en-US" sz="3200" b="1" dirty="0">
                <a:solidFill>
                  <a:prstClr val="white"/>
                </a:solidFill>
                <a:latin typeface="Arial" panose="020B0604020202020204"/>
              </a:rPr>
              <a:t>02</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518581BB-A4B0-D75E-CC75-15FFAFD9CE44}"/>
              </a:ext>
            </a:extLst>
          </p:cNvPr>
          <p:cNvSpPr>
            <a:spLocks noGrp="1"/>
          </p:cNvSpPr>
          <p:nvPr>
            <p:ph type="title"/>
          </p:nvPr>
        </p:nvSpPr>
        <p:spPr>
          <a:xfrm>
            <a:off x="838200" y="598045"/>
            <a:ext cx="8153400" cy="579438"/>
          </a:xfrm>
        </p:spPr>
        <p:txBody>
          <a:bodyPr>
            <a:noAutofit/>
          </a:bodyPr>
          <a:lstStyle/>
          <a:p>
            <a:r>
              <a:rPr lang="en-US" sz="2400" b="1" u="sng" dirty="0">
                <a:solidFill>
                  <a:schemeClr val="tx1"/>
                </a:solidFill>
              </a:rPr>
              <a:t>Regulatory Update</a:t>
            </a:r>
            <a:r>
              <a:rPr lang="en-US" sz="2400" b="1" dirty="0">
                <a:solidFill>
                  <a:schemeClr val="tx1"/>
                </a:solidFill>
              </a:rPr>
              <a:t>: Enforcement, Right of Entry</a:t>
            </a:r>
          </a:p>
        </p:txBody>
      </p:sp>
      <p:sp>
        <p:nvSpPr>
          <p:cNvPr id="8" name="Content Placeholder 2">
            <a:extLst>
              <a:ext uri="{FF2B5EF4-FFF2-40B4-BE49-F238E27FC236}">
                <a16:creationId xmlns:a16="http://schemas.microsoft.com/office/drawing/2014/main" id="{478E47C6-3D8C-80AD-74EC-9C439AB161F7}"/>
              </a:ext>
            </a:extLst>
          </p:cNvPr>
          <p:cNvSpPr>
            <a:spLocks noGrp="1"/>
          </p:cNvSpPr>
          <p:nvPr>
            <p:ph idx="1"/>
          </p:nvPr>
        </p:nvSpPr>
        <p:spPr>
          <a:xfrm>
            <a:off x="338930" y="1238668"/>
            <a:ext cx="8466139" cy="3613745"/>
          </a:xfrm>
        </p:spPr>
        <p:txBody>
          <a:bodyPr>
            <a:noAutofit/>
          </a:bodyPr>
          <a:lstStyle/>
          <a:p>
            <a:r>
              <a:rPr lang="en-US" sz="2000" dirty="0">
                <a:latin typeface="+mj-lt"/>
              </a:rPr>
              <a:t>Chapter 417 Article V Section 501:</a:t>
            </a:r>
          </a:p>
          <a:p>
            <a:pPr lvl="1"/>
            <a:r>
              <a:rPr lang="en-US" sz="1600" dirty="0">
                <a:latin typeface="+mj-lt"/>
              </a:rPr>
              <a:t>“The Director and other duly authorized employees or agents of the Town bearing proper credentials shall be permitted to enter all properties after 24 hours written notice to the property owner for the purposes of inspection, observation, and testing in accordance with the provisions of this Chapter”</a:t>
            </a:r>
          </a:p>
          <a:p>
            <a:r>
              <a:rPr lang="en-US" sz="2000" dirty="0">
                <a:latin typeface="+mj-lt"/>
              </a:rPr>
              <a:t>Other communities (Manchester, NH and Derry, NH) include the following: </a:t>
            </a:r>
          </a:p>
          <a:p>
            <a:pPr lvl="1"/>
            <a:r>
              <a:rPr lang="en-US" sz="1600" dirty="0">
                <a:latin typeface="+mj-lt"/>
              </a:rPr>
              <a:t>“In the event the violation constitutes an immediate danger to public health or public safety, the DPW is authorized to enter upon the subject private property, without giving prior notice, to take any and all measures necessary to abate the violation and/or restore the property. The DPW is authorized to seek the costs of the abatement.”</a:t>
            </a:r>
          </a:p>
          <a:p>
            <a:endParaRPr lang="en-US" sz="2200" dirty="0">
              <a:latin typeface="+mj-lt"/>
            </a:endParaRPr>
          </a:p>
        </p:txBody>
      </p:sp>
    </p:spTree>
    <p:extLst>
      <p:ext uri="{BB962C8B-B14F-4D97-AF65-F5344CB8AC3E}">
        <p14:creationId xmlns:p14="http://schemas.microsoft.com/office/powerpoint/2010/main" val="2544395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4280A9-0B00-8F9C-161A-900AFB9DC272}"/>
              </a:ext>
            </a:extLst>
          </p:cNvPr>
          <p:cNvSpPr txBox="1">
            <a:spLocks/>
          </p:cNvSpPr>
          <p:nvPr/>
        </p:nvSpPr>
        <p:spPr>
          <a:xfrm>
            <a:off x="838200" y="-19050"/>
            <a:ext cx="5181600" cy="5794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i="0" kern="1200" baseline="0">
                <a:solidFill>
                  <a:schemeClr val="bg1"/>
                </a:solidFill>
                <a:latin typeface="Arial" panose="020B0604020202020204" pitchFamily="34" charset="0"/>
                <a:ea typeface="+mj-ea"/>
                <a:cs typeface="+mj-cs"/>
              </a:defRPr>
            </a:lvl1pPr>
          </a:lstStyle>
          <a:p>
            <a:r>
              <a:rPr lang="en-US" sz="2000" dirty="0"/>
              <a:t>Stormwater Ordinance Overview</a:t>
            </a:r>
          </a:p>
        </p:txBody>
      </p:sp>
      <p:sp>
        <p:nvSpPr>
          <p:cNvPr id="5" name="Oval 4">
            <a:extLst>
              <a:ext uri="{FF2B5EF4-FFF2-40B4-BE49-F238E27FC236}">
                <a16:creationId xmlns:a16="http://schemas.microsoft.com/office/drawing/2014/main" id="{B9DF04F5-E4D5-5B7B-705A-B9410E0456AC}"/>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8C367B62-D7E3-1ABD-69F4-4AC19FCB88D4}"/>
              </a:ext>
            </a:extLst>
          </p:cNvPr>
          <p:cNvSpPr txBox="1"/>
          <p:nvPr/>
        </p:nvSpPr>
        <p:spPr>
          <a:xfrm>
            <a:off x="15240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lang="en-US" sz="3200" b="1" dirty="0">
                <a:solidFill>
                  <a:prstClr val="white"/>
                </a:solidFill>
                <a:latin typeface="Arial" panose="020B0604020202020204"/>
              </a:rPr>
              <a:t>02</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518581BB-A4B0-D75E-CC75-15FFAFD9CE44}"/>
              </a:ext>
            </a:extLst>
          </p:cNvPr>
          <p:cNvSpPr>
            <a:spLocks noGrp="1"/>
          </p:cNvSpPr>
          <p:nvPr>
            <p:ph type="title"/>
          </p:nvPr>
        </p:nvSpPr>
        <p:spPr>
          <a:xfrm>
            <a:off x="685800" y="816967"/>
            <a:ext cx="8153400" cy="579438"/>
          </a:xfrm>
        </p:spPr>
        <p:txBody>
          <a:bodyPr>
            <a:noAutofit/>
          </a:bodyPr>
          <a:lstStyle/>
          <a:p>
            <a:r>
              <a:rPr lang="en-US" sz="2400" b="1" u="sng" dirty="0">
                <a:solidFill>
                  <a:schemeClr val="tx1"/>
                </a:solidFill>
              </a:rPr>
              <a:t>Regulatory Update</a:t>
            </a:r>
            <a:r>
              <a:rPr lang="en-US" sz="2400" b="1" dirty="0">
                <a:solidFill>
                  <a:schemeClr val="tx1"/>
                </a:solidFill>
              </a:rPr>
              <a:t>: Enforcement, Notice of Violation</a:t>
            </a:r>
          </a:p>
        </p:txBody>
      </p:sp>
      <p:sp>
        <p:nvSpPr>
          <p:cNvPr id="8" name="Content Placeholder 2">
            <a:extLst>
              <a:ext uri="{FF2B5EF4-FFF2-40B4-BE49-F238E27FC236}">
                <a16:creationId xmlns:a16="http://schemas.microsoft.com/office/drawing/2014/main" id="{478E47C6-3D8C-80AD-74EC-9C439AB161F7}"/>
              </a:ext>
            </a:extLst>
          </p:cNvPr>
          <p:cNvSpPr>
            <a:spLocks noGrp="1"/>
          </p:cNvSpPr>
          <p:nvPr>
            <p:ph idx="1"/>
          </p:nvPr>
        </p:nvSpPr>
        <p:spPr>
          <a:xfrm>
            <a:off x="373060" y="1495247"/>
            <a:ext cx="8466139" cy="3514903"/>
          </a:xfrm>
        </p:spPr>
        <p:txBody>
          <a:bodyPr>
            <a:normAutofit/>
          </a:bodyPr>
          <a:lstStyle/>
          <a:p>
            <a:r>
              <a:rPr lang="en-US" sz="1800" dirty="0">
                <a:latin typeface="+mj-lt"/>
              </a:rPr>
              <a:t>Chapter 417 Article V Section 3.A:</a:t>
            </a:r>
          </a:p>
          <a:p>
            <a:pPr lvl="1"/>
            <a:r>
              <a:rPr lang="en-US" sz="1600" dirty="0">
                <a:latin typeface="+mj-lt"/>
              </a:rPr>
              <a:t>The Town Council or its agent shall be responsible for the enforcement of this chapter, including violation notices and enforcement orders, and may pursue all civil and criminal remedies for such violations. </a:t>
            </a:r>
          </a:p>
          <a:p>
            <a:pPr lvl="1"/>
            <a:r>
              <a:rPr lang="en-US" sz="1600" dirty="0">
                <a:latin typeface="+mj-lt"/>
              </a:rPr>
              <a:t>Any person, firm, partnership or corporation found to be in violation shall be served by the Town with written notice stating the nature of the violation and providing a 14-day period for the correction thereof. </a:t>
            </a:r>
          </a:p>
          <a:p>
            <a:r>
              <a:rPr lang="en-US" sz="1800" dirty="0">
                <a:latin typeface="+mj-lt"/>
              </a:rPr>
              <a:t>Consistent with existing municipal code </a:t>
            </a:r>
            <a:r>
              <a:rPr lang="en-US" sz="1800" dirty="0">
                <a:effectLst/>
                <a:latin typeface="Arial" panose="020B0604020202020204" pitchFamily="34" charset="0"/>
                <a:ea typeface="Calibri" panose="020F0502020204030204" pitchFamily="34" charset="0"/>
                <a:cs typeface="Times New Roman" panose="02020603050405020304" pitchFamily="18" charset="0"/>
              </a:rPr>
              <a:t>Chapter 264 Article X, Violations and Penalties, and Chapter 398, Sewer Use</a:t>
            </a:r>
          </a:p>
          <a:p>
            <a:pPr lvl="1"/>
            <a:r>
              <a:rPr lang="en-US" sz="1600" dirty="0">
                <a:latin typeface="+mj-lt"/>
                <a:cs typeface="Times New Roman" panose="02020603050405020304" pitchFamily="18" charset="0"/>
              </a:rPr>
              <a:t>Any person found to be in violation of Chapter 264 “shall be served by the town with a written notice stating the nature of the violation and providing a fourteen-day period for the satisfactory correction thereof.”</a:t>
            </a:r>
            <a:r>
              <a:rPr lang="en-US" sz="1600" dirty="0">
                <a:latin typeface="+mj-lt"/>
              </a:rPr>
              <a:t> </a:t>
            </a:r>
          </a:p>
        </p:txBody>
      </p:sp>
    </p:spTree>
    <p:extLst>
      <p:ext uri="{BB962C8B-B14F-4D97-AF65-F5344CB8AC3E}">
        <p14:creationId xmlns:p14="http://schemas.microsoft.com/office/powerpoint/2010/main" val="2545813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4280A9-0B00-8F9C-161A-900AFB9DC272}"/>
              </a:ext>
            </a:extLst>
          </p:cNvPr>
          <p:cNvSpPr txBox="1">
            <a:spLocks/>
          </p:cNvSpPr>
          <p:nvPr/>
        </p:nvSpPr>
        <p:spPr>
          <a:xfrm>
            <a:off x="838200" y="-19050"/>
            <a:ext cx="5181600" cy="5794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i="0" kern="1200" baseline="0">
                <a:solidFill>
                  <a:schemeClr val="bg1"/>
                </a:solidFill>
                <a:latin typeface="Arial" panose="020B0604020202020204" pitchFamily="34" charset="0"/>
                <a:ea typeface="+mj-ea"/>
                <a:cs typeface="+mj-cs"/>
              </a:defRPr>
            </a:lvl1pPr>
          </a:lstStyle>
          <a:p>
            <a:r>
              <a:rPr lang="en-US" sz="2000" dirty="0"/>
              <a:t>Stormwater Ordinance Overview</a:t>
            </a:r>
          </a:p>
        </p:txBody>
      </p:sp>
      <p:sp>
        <p:nvSpPr>
          <p:cNvPr id="5" name="Oval 4">
            <a:extLst>
              <a:ext uri="{FF2B5EF4-FFF2-40B4-BE49-F238E27FC236}">
                <a16:creationId xmlns:a16="http://schemas.microsoft.com/office/drawing/2014/main" id="{B9DF04F5-E4D5-5B7B-705A-B9410E0456AC}"/>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8C367B62-D7E3-1ABD-69F4-4AC19FCB88D4}"/>
              </a:ext>
            </a:extLst>
          </p:cNvPr>
          <p:cNvSpPr txBox="1"/>
          <p:nvPr/>
        </p:nvSpPr>
        <p:spPr>
          <a:xfrm>
            <a:off x="15240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lang="en-US" sz="3200" b="1" dirty="0">
                <a:solidFill>
                  <a:prstClr val="white"/>
                </a:solidFill>
                <a:latin typeface="Arial" panose="020B0604020202020204"/>
              </a:rPr>
              <a:t>02</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518581BB-A4B0-D75E-CC75-15FFAFD9CE44}"/>
              </a:ext>
            </a:extLst>
          </p:cNvPr>
          <p:cNvSpPr>
            <a:spLocks noGrp="1"/>
          </p:cNvSpPr>
          <p:nvPr>
            <p:ph type="title"/>
          </p:nvPr>
        </p:nvSpPr>
        <p:spPr>
          <a:xfrm>
            <a:off x="685800" y="816967"/>
            <a:ext cx="8153400" cy="579438"/>
          </a:xfrm>
        </p:spPr>
        <p:txBody>
          <a:bodyPr>
            <a:noAutofit/>
          </a:bodyPr>
          <a:lstStyle/>
          <a:p>
            <a:r>
              <a:rPr lang="en-US" sz="2400" b="1" u="sng" dirty="0">
                <a:solidFill>
                  <a:schemeClr val="tx1"/>
                </a:solidFill>
              </a:rPr>
              <a:t>Regulatory Update</a:t>
            </a:r>
            <a:r>
              <a:rPr lang="en-US" sz="2400" b="1" dirty="0">
                <a:solidFill>
                  <a:schemeClr val="tx1"/>
                </a:solidFill>
              </a:rPr>
              <a:t>: Enforcement, Notice of Violation</a:t>
            </a:r>
          </a:p>
        </p:txBody>
      </p:sp>
      <p:sp>
        <p:nvSpPr>
          <p:cNvPr id="8" name="Content Placeholder 2">
            <a:extLst>
              <a:ext uri="{FF2B5EF4-FFF2-40B4-BE49-F238E27FC236}">
                <a16:creationId xmlns:a16="http://schemas.microsoft.com/office/drawing/2014/main" id="{478E47C6-3D8C-80AD-74EC-9C439AB161F7}"/>
              </a:ext>
            </a:extLst>
          </p:cNvPr>
          <p:cNvSpPr>
            <a:spLocks noGrp="1"/>
          </p:cNvSpPr>
          <p:nvPr>
            <p:ph idx="1"/>
          </p:nvPr>
        </p:nvSpPr>
        <p:spPr>
          <a:xfrm>
            <a:off x="373060" y="1495247"/>
            <a:ext cx="8466139" cy="3514903"/>
          </a:xfrm>
        </p:spPr>
        <p:txBody>
          <a:bodyPr>
            <a:normAutofit/>
          </a:bodyPr>
          <a:lstStyle/>
          <a:p>
            <a:r>
              <a:rPr lang="en-US" sz="1800" dirty="0">
                <a:latin typeface="+mj-lt"/>
              </a:rPr>
              <a:t>Other communities (Manchester, NH and Derry, NH) have shorter correction periods</a:t>
            </a:r>
          </a:p>
          <a:p>
            <a:pPr lvl="1"/>
            <a:r>
              <a:rPr lang="en-US" sz="1600" dirty="0">
                <a:latin typeface="+mj-lt"/>
              </a:rPr>
              <a:t>2 days to act on notice of violation or five days to appeal. </a:t>
            </a:r>
          </a:p>
          <a:p>
            <a:pPr lvl="1"/>
            <a:r>
              <a:rPr lang="en-US" sz="1600" dirty="0">
                <a:latin typeface="+mj-lt"/>
              </a:rPr>
              <a:t>If the property owner does not act on a notice of violation, the DPW is authorized to perform the abatement themselves and seek costs from the property owner. </a:t>
            </a:r>
          </a:p>
          <a:p>
            <a:pPr lvl="1"/>
            <a:r>
              <a:rPr lang="en-US" sz="1600" dirty="0">
                <a:latin typeface="+mj-lt"/>
              </a:rPr>
              <a:t>Any unpaid abatement fee becomes a lien against the property.</a:t>
            </a:r>
          </a:p>
        </p:txBody>
      </p:sp>
    </p:spTree>
    <p:extLst>
      <p:ext uri="{BB962C8B-B14F-4D97-AF65-F5344CB8AC3E}">
        <p14:creationId xmlns:p14="http://schemas.microsoft.com/office/powerpoint/2010/main" val="1361695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4280A9-0B00-8F9C-161A-900AFB9DC272}"/>
              </a:ext>
            </a:extLst>
          </p:cNvPr>
          <p:cNvSpPr txBox="1">
            <a:spLocks/>
          </p:cNvSpPr>
          <p:nvPr/>
        </p:nvSpPr>
        <p:spPr>
          <a:xfrm>
            <a:off x="838200" y="-19050"/>
            <a:ext cx="5181600" cy="5794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i="0" kern="1200" baseline="0">
                <a:solidFill>
                  <a:schemeClr val="bg1"/>
                </a:solidFill>
                <a:latin typeface="Arial" panose="020B0604020202020204" pitchFamily="34" charset="0"/>
                <a:ea typeface="+mj-ea"/>
                <a:cs typeface="+mj-cs"/>
              </a:defRPr>
            </a:lvl1pPr>
          </a:lstStyle>
          <a:p>
            <a:r>
              <a:rPr lang="en-US" sz="2000" dirty="0"/>
              <a:t>Stormwater Ordinance Overview</a:t>
            </a:r>
          </a:p>
        </p:txBody>
      </p:sp>
      <p:sp>
        <p:nvSpPr>
          <p:cNvPr id="5" name="Oval 4">
            <a:extLst>
              <a:ext uri="{FF2B5EF4-FFF2-40B4-BE49-F238E27FC236}">
                <a16:creationId xmlns:a16="http://schemas.microsoft.com/office/drawing/2014/main" id="{B9DF04F5-E4D5-5B7B-705A-B9410E0456AC}"/>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8C367B62-D7E3-1ABD-69F4-4AC19FCB88D4}"/>
              </a:ext>
            </a:extLst>
          </p:cNvPr>
          <p:cNvSpPr txBox="1"/>
          <p:nvPr/>
        </p:nvSpPr>
        <p:spPr>
          <a:xfrm>
            <a:off x="15240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lang="en-US" sz="3200" b="1" dirty="0">
                <a:solidFill>
                  <a:prstClr val="white"/>
                </a:solidFill>
                <a:latin typeface="Arial" panose="020B0604020202020204"/>
              </a:rPr>
              <a:t>02</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518581BB-A4B0-D75E-CC75-15FFAFD9CE44}"/>
              </a:ext>
            </a:extLst>
          </p:cNvPr>
          <p:cNvSpPr>
            <a:spLocks noGrp="1"/>
          </p:cNvSpPr>
          <p:nvPr>
            <p:ph type="title"/>
          </p:nvPr>
        </p:nvSpPr>
        <p:spPr>
          <a:xfrm>
            <a:off x="838200" y="598045"/>
            <a:ext cx="8153400" cy="579438"/>
          </a:xfrm>
        </p:spPr>
        <p:txBody>
          <a:bodyPr>
            <a:noAutofit/>
          </a:bodyPr>
          <a:lstStyle/>
          <a:p>
            <a:r>
              <a:rPr lang="en-US" sz="2400" b="1" u="sng" dirty="0">
                <a:solidFill>
                  <a:schemeClr val="tx1"/>
                </a:solidFill>
              </a:rPr>
              <a:t>Regulatory Update</a:t>
            </a:r>
            <a:r>
              <a:rPr lang="en-US" sz="2400" b="1" dirty="0">
                <a:solidFill>
                  <a:schemeClr val="tx1"/>
                </a:solidFill>
              </a:rPr>
              <a:t>: Enforcement, Penalties</a:t>
            </a:r>
          </a:p>
        </p:txBody>
      </p:sp>
      <p:sp>
        <p:nvSpPr>
          <p:cNvPr id="8" name="Content Placeholder 2">
            <a:extLst>
              <a:ext uri="{FF2B5EF4-FFF2-40B4-BE49-F238E27FC236}">
                <a16:creationId xmlns:a16="http://schemas.microsoft.com/office/drawing/2014/main" id="{478E47C6-3D8C-80AD-74EC-9C439AB161F7}"/>
              </a:ext>
            </a:extLst>
          </p:cNvPr>
          <p:cNvSpPr>
            <a:spLocks noGrp="1"/>
          </p:cNvSpPr>
          <p:nvPr>
            <p:ph idx="1"/>
          </p:nvPr>
        </p:nvSpPr>
        <p:spPr>
          <a:xfrm>
            <a:off x="338930" y="1238668"/>
            <a:ext cx="8466139" cy="3613745"/>
          </a:xfrm>
        </p:spPr>
        <p:txBody>
          <a:bodyPr>
            <a:noAutofit/>
          </a:bodyPr>
          <a:lstStyle/>
          <a:p>
            <a:r>
              <a:rPr lang="en-US" sz="1600" dirty="0">
                <a:latin typeface="+mj-lt"/>
              </a:rPr>
              <a:t>Chapter 417 Article V Section 3.B:</a:t>
            </a:r>
          </a:p>
          <a:p>
            <a:pPr lvl="1"/>
            <a:r>
              <a:rPr lang="en-US" sz="1400" dirty="0">
                <a:latin typeface="+mj-lt"/>
              </a:rPr>
              <a:t>“Any person who shall continue any violation beyond the time limit provided for shall be subject to enforcement action for each violation, as determined appropriate by the enforcement agent and as authorized by law. Separate fines will be levied for individuals and a corporation or an unincorporated association. Each day in which any such violations shall continue shall be deemed a separate offense. See, RSA 31:39, RSA 149-I:6 and RSA 676:17.”</a:t>
            </a:r>
          </a:p>
          <a:p>
            <a:pPr lvl="2"/>
            <a:r>
              <a:rPr lang="en-US" sz="1400" dirty="0">
                <a:latin typeface="+mj-lt"/>
              </a:rPr>
              <a:t>RSA 676:17 – States that violators of “any local ordinance, code, or regulation adopted under this title” shall be guilty of a misdemeanor if a natural person, or guilty of a felony if any other person, and shall be subject to a civil penalty of $275 for the first offense, and $550 for subsequent offenses.</a:t>
            </a:r>
          </a:p>
          <a:p>
            <a:r>
              <a:rPr lang="en-US" sz="1600" dirty="0">
                <a:effectLst/>
                <a:latin typeface="Arial" panose="020B0604020202020204" pitchFamily="34" charset="0"/>
                <a:ea typeface="Calibri" panose="020F0502020204030204" pitchFamily="34" charset="0"/>
                <a:cs typeface="Times New Roman" panose="02020603050405020304" pitchFamily="18" charset="0"/>
              </a:rPr>
              <a:t>Penalties vary from existing Chapter 264 Article X, Violations and Penalties:</a:t>
            </a:r>
          </a:p>
          <a:p>
            <a:pPr lvl="1"/>
            <a:r>
              <a:rPr lang="en-US" sz="1400" dirty="0">
                <a:latin typeface="+mj-lt"/>
                <a:cs typeface="Times New Roman" panose="02020603050405020304" pitchFamily="18" charset="0"/>
              </a:rPr>
              <a:t>“Any person who shall continue any violation beyond the time limit provided shall be charged with committing a misdemeanor and, upon conviction thereof, shall be fined an amount not exceeding ten dollars ($10) for each violation. Each day in which any violation shall continue shall be deemed a separate offense.”</a:t>
            </a:r>
            <a:endParaRPr lang="en-US" sz="1400" dirty="0">
              <a:latin typeface="+mj-lt"/>
            </a:endParaRPr>
          </a:p>
          <a:p>
            <a:endParaRPr lang="en-US" sz="2200" dirty="0">
              <a:latin typeface="+mj-lt"/>
            </a:endParaRPr>
          </a:p>
        </p:txBody>
      </p:sp>
    </p:spTree>
    <p:extLst>
      <p:ext uri="{BB962C8B-B14F-4D97-AF65-F5344CB8AC3E}">
        <p14:creationId xmlns:p14="http://schemas.microsoft.com/office/powerpoint/2010/main" val="3219313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4280A9-0B00-8F9C-161A-900AFB9DC272}"/>
              </a:ext>
            </a:extLst>
          </p:cNvPr>
          <p:cNvSpPr txBox="1">
            <a:spLocks/>
          </p:cNvSpPr>
          <p:nvPr/>
        </p:nvSpPr>
        <p:spPr>
          <a:xfrm>
            <a:off x="838200" y="-19050"/>
            <a:ext cx="5181600" cy="5794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i="0" kern="1200" baseline="0">
                <a:solidFill>
                  <a:schemeClr val="bg1"/>
                </a:solidFill>
                <a:latin typeface="Arial" panose="020B0604020202020204" pitchFamily="34" charset="0"/>
                <a:ea typeface="+mj-ea"/>
                <a:cs typeface="+mj-cs"/>
              </a:defRPr>
            </a:lvl1pPr>
          </a:lstStyle>
          <a:p>
            <a:r>
              <a:rPr lang="en-US" sz="2000" dirty="0"/>
              <a:t>Stormwater Ordinance Overview</a:t>
            </a:r>
          </a:p>
        </p:txBody>
      </p:sp>
      <p:sp>
        <p:nvSpPr>
          <p:cNvPr id="5" name="Oval 4">
            <a:extLst>
              <a:ext uri="{FF2B5EF4-FFF2-40B4-BE49-F238E27FC236}">
                <a16:creationId xmlns:a16="http://schemas.microsoft.com/office/drawing/2014/main" id="{B9DF04F5-E4D5-5B7B-705A-B9410E0456AC}"/>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8C367B62-D7E3-1ABD-69F4-4AC19FCB88D4}"/>
              </a:ext>
            </a:extLst>
          </p:cNvPr>
          <p:cNvSpPr txBox="1"/>
          <p:nvPr/>
        </p:nvSpPr>
        <p:spPr>
          <a:xfrm>
            <a:off x="15240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lang="en-US" sz="3200" b="1" dirty="0">
                <a:solidFill>
                  <a:prstClr val="white"/>
                </a:solidFill>
                <a:latin typeface="Arial" panose="020B0604020202020204"/>
              </a:rPr>
              <a:t>02</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518581BB-A4B0-D75E-CC75-15FFAFD9CE44}"/>
              </a:ext>
            </a:extLst>
          </p:cNvPr>
          <p:cNvSpPr>
            <a:spLocks noGrp="1"/>
          </p:cNvSpPr>
          <p:nvPr>
            <p:ph type="title"/>
          </p:nvPr>
        </p:nvSpPr>
        <p:spPr>
          <a:xfrm>
            <a:off x="838200" y="598045"/>
            <a:ext cx="8153400" cy="579438"/>
          </a:xfrm>
        </p:spPr>
        <p:txBody>
          <a:bodyPr>
            <a:noAutofit/>
          </a:bodyPr>
          <a:lstStyle/>
          <a:p>
            <a:r>
              <a:rPr lang="en-US" sz="2400" b="1" u="sng" dirty="0">
                <a:solidFill>
                  <a:schemeClr val="tx1"/>
                </a:solidFill>
              </a:rPr>
              <a:t>Regulatory Update</a:t>
            </a:r>
            <a:r>
              <a:rPr lang="en-US" sz="2400" b="1" dirty="0">
                <a:solidFill>
                  <a:schemeClr val="tx1"/>
                </a:solidFill>
              </a:rPr>
              <a:t>: Enforcement, Penalties</a:t>
            </a:r>
          </a:p>
        </p:txBody>
      </p:sp>
      <p:sp>
        <p:nvSpPr>
          <p:cNvPr id="8" name="Content Placeholder 2">
            <a:extLst>
              <a:ext uri="{FF2B5EF4-FFF2-40B4-BE49-F238E27FC236}">
                <a16:creationId xmlns:a16="http://schemas.microsoft.com/office/drawing/2014/main" id="{478E47C6-3D8C-80AD-74EC-9C439AB161F7}"/>
              </a:ext>
            </a:extLst>
          </p:cNvPr>
          <p:cNvSpPr>
            <a:spLocks noGrp="1"/>
          </p:cNvSpPr>
          <p:nvPr>
            <p:ph idx="1"/>
          </p:nvPr>
        </p:nvSpPr>
        <p:spPr>
          <a:xfrm>
            <a:off x="338930" y="1276350"/>
            <a:ext cx="8466139" cy="3576063"/>
          </a:xfrm>
        </p:spPr>
        <p:txBody>
          <a:bodyPr>
            <a:noAutofit/>
          </a:bodyPr>
          <a:lstStyle/>
          <a:p>
            <a:r>
              <a:rPr lang="en-US" sz="1800" dirty="0">
                <a:latin typeface="+mj-lt"/>
              </a:rPr>
              <a:t>Other communities (Manchester, NH and Derry, NH) set a higher cap for daily fines and stricter penalties for failure to remedy a violation:</a:t>
            </a:r>
          </a:p>
          <a:p>
            <a:pPr lvl="1"/>
            <a:r>
              <a:rPr lang="en-US" sz="1600" dirty="0">
                <a:latin typeface="+mj-lt"/>
              </a:rPr>
              <a:t>Up to $1,000/day for each day a violation remains unremedied after receipt of notice of violation</a:t>
            </a:r>
          </a:p>
          <a:p>
            <a:pPr lvl="1"/>
            <a:r>
              <a:rPr lang="en-US" sz="1600" dirty="0">
                <a:latin typeface="+mj-lt"/>
              </a:rPr>
              <a:t>Potential for criminal penalties– the DPW director may issue a citation to a violator requiring that person to appear in court and answer charges</a:t>
            </a:r>
          </a:p>
          <a:p>
            <a:endParaRPr lang="en-US" sz="2800" dirty="0">
              <a:latin typeface="+mj-lt"/>
            </a:endParaRPr>
          </a:p>
        </p:txBody>
      </p:sp>
    </p:spTree>
    <p:extLst>
      <p:ext uri="{BB962C8B-B14F-4D97-AF65-F5344CB8AC3E}">
        <p14:creationId xmlns:p14="http://schemas.microsoft.com/office/powerpoint/2010/main" val="2441773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F59E1A-ED42-CF43-320E-AFE7A857BA9C}"/>
              </a:ext>
            </a:extLst>
          </p:cNvPr>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ustomer review">
            <a:extLst>
              <a:ext uri="{FF2B5EF4-FFF2-40B4-BE49-F238E27FC236}">
                <a16:creationId xmlns:a16="http://schemas.microsoft.com/office/drawing/2014/main" id="{8B8B7F99-7AA6-9930-ED5D-8F24FF9E44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3349" y="511452"/>
            <a:ext cx="1597303" cy="1597303"/>
          </a:xfrm>
          <a:prstGeom prst="rect">
            <a:avLst/>
          </a:prstGeom>
        </p:spPr>
      </p:pic>
      <p:sp>
        <p:nvSpPr>
          <p:cNvPr id="2" name="TextBox 1"/>
          <p:cNvSpPr txBox="1"/>
          <p:nvPr/>
        </p:nvSpPr>
        <p:spPr>
          <a:xfrm>
            <a:off x="2324100" y="2144297"/>
            <a:ext cx="4495800" cy="1569660"/>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Thank you!</a:t>
            </a:r>
          </a:p>
          <a:p>
            <a:pPr algn="ctr"/>
            <a:r>
              <a:rPr lang="en-US" sz="4800" dirty="0">
                <a:solidFill>
                  <a:schemeClr val="bg1"/>
                </a:solidFill>
                <a:latin typeface="Arial" panose="020B0604020202020204" pitchFamily="34" charset="0"/>
                <a:cs typeface="Arial" panose="020B0604020202020204" pitchFamily="34" charset="0"/>
              </a:rPr>
              <a:t>Questions?</a:t>
            </a:r>
          </a:p>
        </p:txBody>
      </p:sp>
      <p:sp>
        <p:nvSpPr>
          <p:cNvPr id="3" name="TextBox 2"/>
          <p:cNvSpPr txBox="1"/>
          <p:nvPr/>
        </p:nvSpPr>
        <p:spPr>
          <a:xfrm>
            <a:off x="990600" y="3898623"/>
            <a:ext cx="7162800"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westonandsampson.com</a:t>
            </a:r>
          </a:p>
        </p:txBody>
      </p:sp>
      <p:pic>
        <p:nvPicPr>
          <p:cNvPr id="7" name="Picture 6" descr="A picture containing text&#10;&#10;Description automatically generated">
            <a:extLst>
              <a:ext uri="{FF2B5EF4-FFF2-40B4-BE49-F238E27FC236}">
                <a16:creationId xmlns:a16="http://schemas.microsoft.com/office/drawing/2014/main" id="{5DC7F245-BF2D-C560-C49A-1BA46E8AA5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6227" y="4316236"/>
            <a:ext cx="1851546" cy="871316"/>
          </a:xfrm>
          <a:prstGeom prst="rect">
            <a:avLst/>
          </a:prstGeom>
        </p:spPr>
      </p:pic>
    </p:spTree>
    <p:extLst>
      <p:ext uri="{BB962C8B-B14F-4D97-AF65-F5344CB8AC3E}">
        <p14:creationId xmlns:p14="http://schemas.microsoft.com/office/powerpoint/2010/main" val="312456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4E44E938-F1BC-EFFB-0F36-FB2532764476}"/>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770AA94A-6B83-B701-D7AA-3907840D238A}"/>
              </a:ext>
            </a:extLst>
          </p:cNvPr>
          <p:cNvSpPr txBox="1"/>
          <p:nvPr/>
        </p:nvSpPr>
        <p:spPr>
          <a:xfrm>
            <a:off x="15240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lang="en-US" sz="3200" b="1" dirty="0">
                <a:solidFill>
                  <a:prstClr val="white"/>
                </a:solidFill>
                <a:latin typeface="Arial" panose="020B0604020202020204"/>
              </a:rPr>
              <a:t>01</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D3A0F28C-62AA-F77C-7B3E-A9F13FABCA8B}"/>
              </a:ext>
            </a:extLst>
          </p:cNvPr>
          <p:cNvSpPr txBox="1"/>
          <p:nvPr/>
        </p:nvSpPr>
        <p:spPr>
          <a:xfrm>
            <a:off x="2590800" y="2038350"/>
            <a:ext cx="3962400" cy="830997"/>
          </a:xfrm>
          <a:prstGeom prst="rect">
            <a:avLst/>
          </a:prstGeom>
          <a:noFill/>
        </p:spPr>
        <p:txBody>
          <a:bodyPr wrap="square">
            <a:spAutoFit/>
          </a:bodyPr>
          <a:lstStyle/>
          <a:p>
            <a:pPr algn="ctr">
              <a:defRPr/>
            </a:pPr>
            <a:r>
              <a:rPr lang="en-US" sz="4800" b="1" dirty="0">
                <a:solidFill>
                  <a:prstClr val="black">
                    <a:lumMod val="50000"/>
                    <a:lumOff val="50000"/>
                  </a:prstClr>
                </a:solidFill>
                <a:cs typeface="Arial" panose="020B0604020202020204" pitchFamily="34" charset="0"/>
              </a:rPr>
              <a:t>Background</a:t>
            </a:r>
            <a:endParaRPr lang="en-US" sz="4500" b="1" dirty="0">
              <a:solidFill>
                <a:prstClr val="black">
                  <a:lumMod val="50000"/>
                  <a:lumOff val="50000"/>
                </a:prstClr>
              </a:solidFill>
              <a:cs typeface="Arial" panose="020B0604020202020204" pitchFamily="34" charset="0"/>
            </a:endParaRPr>
          </a:p>
        </p:txBody>
      </p:sp>
    </p:spTree>
    <p:extLst>
      <p:ext uri="{BB962C8B-B14F-4D97-AF65-F5344CB8AC3E}">
        <p14:creationId xmlns:p14="http://schemas.microsoft.com/office/powerpoint/2010/main" val="312549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C9F4-1C9F-45EF-AC1C-F814D8F3A791}"/>
              </a:ext>
            </a:extLst>
          </p:cNvPr>
          <p:cNvSpPr>
            <a:spLocks noGrp="1"/>
          </p:cNvSpPr>
          <p:nvPr>
            <p:ph type="title"/>
          </p:nvPr>
        </p:nvSpPr>
        <p:spPr>
          <a:xfrm>
            <a:off x="704024" y="623336"/>
            <a:ext cx="4038600" cy="857250"/>
          </a:xfrm>
        </p:spPr>
        <p:txBody>
          <a:bodyPr/>
          <a:lstStyle/>
          <a:p>
            <a:r>
              <a:rPr lang="en-US" b="1" dirty="0">
                <a:solidFill>
                  <a:schemeClr val="tx1"/>
                </a:solidFill>
                <a:latin typeface="+mj-lt"/>
              </a:rPr>
              <a:t>Permit Intent</a:t>
            </a:r>
          </a:p>
        </p:txBody>
      </p:sp>
      <p:sp>
        <p:nvSpPr>
          <p:cNvPr id="3" name="Content Placeholder 2">
            <a:extLst>
              <a:ext uri="{FF2B5EF4-FFF2-40B4-BE49-F238E27FC236}">
                <a16:creationId xmlns:a16="http://schemas.microsoft.com/office/drawing/2014/main" id="{E45D17D9-2674-47FA-821B-AB1FF75CD10C}"/>
              </a:ext>
            </a:extLst>
          </p:cNvPr>
          <p:cNvSpPr>
            <a:spLocks noGrp="1"/>
          </p:cNvSpPr>
          <p:nvPr>
            <p:ph idx="1"/>
          </p:nvPr>
        </p:nvSpPr>
        <p:spPr>
          <a:xfrm>
            <a:off x="381000" y="1494322"/>
            <a:ext cx="3352799" cy="3565921"/>
          </a:xfrm>
        </p:spPr>
        <p:txBody>
          <a:bodyPr>
            <a:noAutofit/>
          </a:bodyPr>
          <a:lstStyle/>
          <a:p>
            <a:r>
              <a:rPr lang="en-US" sz="2400" dirty="0">
                <a:latin typeface="+mj-lt"/>
              </a:rPr>
              <a:t>Improve Water Quality</a:t>
            </a:r>
          </a:p>
          <a:p>
            <a:r>
              <a:rPr lang="en-US" sz="2400" dirty="0">
                <a:latin typeface="+mj-lt"/>
              </a:rPr>
              <a:t>Restore Designated Uses</a:t>
            </a:r>
          </a:p>
          <a:p>
            <a:r>
              <a:rPr lang="en-US" sz="2400" dirty="0">
                <a:latin typeface="+mj-lt"/>
              </a:rPr>
              <a:t>Eliminate Beach Advisories</a:t>
            </a:r>
          </a:p>
        </p:txBody>
      </p:sp>
      <p:sp>
        <p:nvSpPr>
          <p:cNvPr id="6" name="Rectangle 5">
            <a:extLst>
              <a:ext uri="{FF2B5EF4-FFF2-40B4-BE49-F238E27FC236}">
                <a16:creationId xmlns:a16="http://schemas.microsoft.com/office/drawing/2014/main" id="{57992768-24F2-4E4F-B877-2DF1ADBF043C}"/>
              </a:ext>
            </a:extLst>
          </p:cNvPr>
          <p:cNvSpPr/>
          <p:nvPr/>
        </p:nvSpPr>
        <p:spPr>
          <a:xfrm>
            <a:off x="6376042" y="895350"/>
            <a:ext cx="2615558" cy="4073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92D050"/>
                </a:solidFill>
              </a:rPr>
              <a:t>Stormwater is the #1 Cause of Water Quality Impairments in New Hampshire </a:t>
            </a:r>
          </a:p>
        </p:txBody>
      </p:sp>
      <p:pic>
        <p:nvPicPr>
          <p:cNvPr id="4" name="Picture 3">
            <a:extLst>
              <a:ext uri="{FF2B5EF4-FFF2-40B4-BE49-F238E27FC236}">
                <a16:creationId xmlns:a16="http://schemas.microsoft.com/office/drawing/2014/main" id="{AF26F17F-1C1D-4B2E-A874-F1637EF63FE6}"/>
              </a:ext>
            </a:extLst>
          </p:cNvPr>
          <p:cNvPicPr>
            <a:picLocks noChangeAspect="1"/>
          </p:cNvPicPr>
          <p:nvPr/>
        </p:nvPicPr>
        <p:blipFill>
          <a:blip r:embed="rId2"/>
          <a:stretch>
            <a:fillRect/>
          </a:stretch>
        </p:blipFill>
        <p:spPr>
          <a:xfrm>
            <a:off x="4026221" y="1674526"/>
            <a:ext cx="2246247" cy="3294252"/>
          </a:xfrm>
          <a:prstGeom prst="rect">
            <a:avLst/>
          </a:prstGeom>
        </p:spPr>
      </p:pic>
      <p:sp>
        <p:nvSpPr>
          <p:cNvPr id="5" name="Title 1">
            <a:extLst>
              <a:ext uri="{FF2B5EF4-FFF2-40B4-BE49-F238E27FC236}">
                <a16:creationId xmlns:a16="http://schemas.microsoft.com/office/drawing/2014/main" id="{DD8DD2B4-3E03-FEAB-EF82-F0F326783AA9}"/>
              </a:ext>
            </a:extLst>
          </p:cNvPr>
          <p:cNvSpPr txBox="1">
            <a:spLocks/>
          </p:cNvSpPr>
          <p:nvPr/>
        </p:nvSpPr>
        <p:spPr>
          <a:xfrm>
            <a:off x="833320" y="0"/>
            <a:ext cx="5562600" cy="579438"/>
          </a:xfrm>
          <a:prstGeom prst="rect">
            <a:avLst/>
          </a:prstGeom>
        </p:spPr>
        <p:txBody>
          <a:bodyPr vert="horz" lIns="91440" tIns="45720" rIns="91440" bIns="45720" rtlCol="0" anchor="ctr">
            <a:noAutofit/>
          </a:bodyPr>
          <a:lstStyle>
            <a:defPPr>
              <a:defRPr lang="en-US"/>
            </a:defPPr>
            <a:lvl1pPr marL="0" algn="l" defTabSz="685800" rtl="0" eaLnBrk="1" latinLnBrk="0" hangingPunct="1">
              <a:spcBef>
                <a:spcPct val="0"/>
              </a:spcBef>
              <a:buNone/>
              <a:defRPr sz="1350" b="0" i="0" kern="1200" baseline="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a:solidFill>
                  <a:prstClr val="white"/>
                </a:solidFill>
                <a:latin typeface="Arial" panose="020B0604020202020204" pitchFamily="34" charset="0"/>
                <a:ea typeface="+mj-ea"/>
                <a:cs typeface="+mj-cs"/>
              </a:rPr>
              <a:t>What is the MS4 Permit?</a:t>
            </a:r>
            <a:endParaRPr lang="en-US" sz="2400" dirty="0">
              <a:solidFill>
                <a:schemeClr val="bg1"/>
              </a:solidFill>
            </a:endParaRPr>
          </a:p>
        </p:txBody>
      </p:sp>
      <p:sp>
        <p:nvSpPr>
          <p:cNvPr id="7" name="Oval 6">
            <a:extLst>
              <a:ext uri="{FF2B5EF4-FFF2-40B4-BE49-F238E27FC236}">
                <a16:creationId xmlns:a16="http://schemas.microsoft.com/office/drawing/2014/main" id="{6ADD1716-2DA1-70FC-3E32-7E3D56CB4EAD}"/>
              </a:ext>
            </a:extLst>
          </p:cNvPr>
          <p:cNvSpPr/>
          <p:nvPr/>
        </p:nvSpPr>
        <p:spPr>
          <a:xfrm>
            <a:off x="7132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F77482BC-86D1-474C-B2A2-D73C45CC5596}"/>
              </a:ext>
            </a:extLst>
          </p:cNvPr>
          <p:cNvSpPr txBox="1"/>
          <p:nvPr/>
        </p:nvSpPr>
        <p:spPr>
          <a:xfrm>
            <a:off x="14752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01</a:t>
            </a:r>
          </a:p>
        </p:txBody>
      </p:sp>
    </p:spTree>
    <p:extLst>
      <p:ext uri="{BB962C8B-B14F-4D97-AF65-F5344CB8AC3E}">
        <p14:creationId xmlns:p14="http://schemas.microsoft.com/office/powerpoint/2010/main" val="1599451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4E44E938-F1BC-EFFB-0F36-FB2532764476}"/>
              </a:ext>
            </a:extLst>
          </p:cNvPr>
          <p:cNvSpPr/>
          <p:nvPr/>
        </p:nvSpPr>
        <p:spPr>
          <a:xfrm>
            <a:off x="7620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770AA94A-6B83-B701-D7AA-3907840D238A}"/>
              </a:ext>
            </a:extLst>
          </p:cNvPr>
          <p:cNvSpPr txBox="1"/>
          <p:nvPr/>
        </p:nvSpPr>
        <p:spPr>
          <a:xfrm>
            <a:off x="15240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lang="en-US" sz="3200" b="1" dirty="0">
                <a:solidFill>
                  <a:prstClr val="white"/>
                </a:solidFill>
                <a:latin typeface="Arial" panose="020B0604020202020204"/>
              </a:rPr>
              <a:t>02</a:t>
            </a:r>
            <a:endPar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D3A0F28C-62AA-F77C-7B3E-A9F13FABCA8B}"/>
              </a:ext>
            </a:extLst>
          </p:cNvPr>
          <p:cNvSpPr txBox="1"/>
          <p:nvPr/>
        </p:nvSpPr>
        <p:spPr>
          <a:xfrm>
            <a:off x="2590800" y="1786920"/>
            <a:ext cx="3962400" cy="1569660"/>
          </a:xfrm>
          <a:prstGeom prst="rect">
            <a:avLst/>
          </a:prstGeom>
          <a:noFill/>
        </p:spPr>
        <p:txBody>
          <a:bodyPr wrap="square">
            <a:spAutoFit/>
          </a:bodyPr>
          <a:lstStyle/>
          <a:p>
            <a:pPr algn="ctr">
              <a:defRPr/>
            </a:pPr>
            <a:r>
              <a:rPr lang="en-US" sz="4800" b="1" dirty="0">
                <a:solidFill>
                  <a:prstClr val="black">
                    <a:lumMod val="50000"/>
                    <a:lumOff val="50000"/>
                  </a:prstClr>
                </a:solidFill>
                <a:cs typeface="Arial" panose="020B0604020202020204" pitchFamily="34" charset="0"/>
              </a:rPr>
              <a:t>Impairments in Salem</a:t>
            </a:r>
            <a:endParaRPr lang="en-US" sz="4500" b="1" dirty="0">
              <a:solidFill>
                <a:prstClr val="black">
                  <a:lumMod val="50000"/>
                  <a:lumOff val="50000"/>
                </a:prstClr>
              </a:solidFill>
              <a:cs typeface="Arial" panose="020B0604020202020204" pitchFamily="34" charset="0"/>
            </a:endParaRPr>
          </a:p>
        </p:txBody>
      </p:sp>
    </p:spTree>
    <p:extLst>
      <p:ext uri="{BB962C8B-B14F-4D97-AF65-F5344CB8AC3E}">
        <p14:creationId xmlns:p14="http://schemas.microsoft.com/office/powerpoint/2010/main" val="55122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B8A18D-9E7C-D940-7FC5-AB673BA2D165}"/>
              </a:ext>
            </a:extLst>
          </p:cNvPr>
          <p:cNvSpPr>
            <a:spLocks noGrp="1"/>
          </p:cNvSpPr>
          <p:nvPr>
            <p:ph idx="1"/>
          </p:nvPr>
        </p:nvSpPr>
        <p:spPr>
          <a:xfrm>
            <a:off x="285750" y="1428750"/>
            <a:ext cx="6172200" cy="3962400"/>
          </a:xfrm>
        </p:spPr>
        <p:txBody>
          <a:bodyPr>
            <a:normAutofit/>
          </a:bodyPr>
          <a:lstStyle/>
          <a:p>
            <a:pPr marL="0" indent="0">
              <a:buNone/>
            </a:pPr>
            <a:r>
              <a:rPr lang="en-US" sz="2000" b="1" u="sng" dirty="0">
                <a:latin typeface="+mj-lt"/>
              </a:rPr>
              <a:t>Impaired waters</a:t>
            </a:r>
            <a:r>
              <a:rPr lang="en-US" sz="2000" dirty="0">
                <a:latin typeface="+mj-lt"/>
              </a:rPr>
              <a:t> are defined federally as waterbodies that do not meet designated uses or water quality standards.</a:t>
            </a:r>
          </a:p>
          <a:p>
            <a:pPr marL="0" indent="0">
              <a:buNone/>
            </a:pPr>
            <a:r>
              <a:rPr lang="en-US" sz="2000" dirty="0">
                <a:latin typeface="+mj-lt"/>
              </a:rPr>
              <a:t>Designated uses include the following:</a:t>
            </a:r>
          </a:p>
          <a:p>
            <a:pPr marL="0" marR="0">
              <a:spcBef>
                <a:spcPts val="0"/>
              </a:spcBef>
              <a:spcAft>
                <a:spcPts val="0"/>
              </a:spcAft>
            </a:pPr>
            <a:r>
              <a:rPr lang="en-US" sz="2000" dirty="0">
                <a:effectLst/>
                <a:latin typeface="+mj-lt"/>
                <a:ea typeface="Calibri" panose="020F0502020204030204" pitchFamily="34" charset="0"/>
              </a:rPr>
              <a:t>Primary Contact </a:t>
            </a:r>
            <a:r>
              <a:rPr lang="en-US" sz="2000" dirty="0">
                <a:latin typeface="+mj-lt"/>
                <a:ea typeface="Calibri" panose="020F0502020204030204" pitchFamily="34" charset="0"/>
              </a:rPr>
              <a:t>R</a:t>
            </a:r>
            <a:r>
              <a:rPr lang="en-US" sz="2000" dirty="0">
                <a:effectLst/>
                <a:latin typeface="+mj-lt"/>
                <a:ea typeface="Calibri" panose="020F0502020204030204" pitchFamily="34" charset="0"/>
              </a:rPr>
              <a:t>ecreation (swimming)</a:t>
            </a:r>
          </a:p>
          <a:p>
            <a:pPr marL="0" marR="0">
              <a:spcBef>
                <a:spcPts val="0"/>
              </a:spcBef>
              <a:spcAft>
                <a:spcPts val="0"/>
              </a:spcAft>
            </a:pPr>
            <a:r>
              <a:rPr lang="en-US" sz="2000" dirty="0">
                <a:effectLst/>
                <a:latin typeface="+mj-lt"/>
                <a:ea typeface="Calibri" panose="020F0502020204030204" pitchFamily="34" charset="0"/>
              </a:rPr>
              <a:t>Secondary Contract </a:t>
            </a:r>
            <a:r>
              <a:rPr lang="en-US" sz="2000" dirty="0">
                <a:latin typeface="+mj-lt"/>
                <a:ea typeface="Calibri" panose="020F0502020204030204" pitchFamily="34" charset="0"/>
              </a:rPr>
              <a:t>R</a:t>
            </a:r>
            <a:r>
              <a:rPr lang="en-US" sz="2000" dirty="0">
                <a:effectLst/>
                <a:latin typeface="+mj-lt"/>
                <a:ea typeface="Calibri" panose="020F0502020204030204" pitchFamily="34" charset="0"/>
              </a:rPr>
              <a:t>ecreation (fishing, boating)</a:t>
            </a:r>
          </a:p>
          <a:p>
            <a:pPr marL="0" marR="0">
              <a:spcBef>
                <a:spcPts val="0"/>
              </a:spcBef>
              <a:spcAft>
                <a:spcPts val="0"/>
              </a:spcAft>
            </a:pPr>
            <a:r>
              <a:rPr lang="en-US" sz="2000" dirty="0">
                <a:effectLst/>
                <a:latin typeface="+mj-lt"/>
                <a:ea typeface="Calibri" panose="020F0502020204030204" pitchFamily="34" charset="0"/>
              </a:rPr>
              <a:t>Fish Consumption </a:t>
            </a:r>
          </a:p>
          <a:p>
            <a:pPr marL="0" marR="0">
              <a:spcBef>
                <a:spcPts val="0"/>
              </a:spcBef>
              <a:spcAft>
                <a:spcPts val="0"/>
              </a:spcAft>
            </a:pPr>
            <a:r>
              <a:rPr lang="en-US" sz="2000" dirty="0">
                <a:effectLst/>
                <a:latin typeface="+mj-lt"/>
                <a:ea typeface="Calibri" panose="020F0502020204030204" pitchFamily="34" charset="0"/>
              </a:rPr>
              <a:t>Aquatic Life </a:t>
            </a:r>
            <a:r>
              <a:rPr lang="en-US" sz="2000" dirty="0">
                <a:latin typeface="+mj-lt"/>
                <a:ea typeface="Calibri" panose="020F0502020204030204" pitchFamily="34" charset="0"/>
              </a:rPr>
              <a:t>H</a:t>
            </a:r>
            <a:r>
              <a:rPr lang="en-US" sz="2000" dirty="0">
                <a:effectLst/>
                <a:latin typeface="+mj-lt"/>
                <a:ea typeface="Calibri" panose="020F0502020204030204" pitchFamily="34" charset="0"/>
              </a:rPr>
              <a:t>abitat</a:t>
            </a:r>
          </a:p>
          <a:p>
            <a:pPr marL="0" marR="0">
              <a:spcBef>
                <a:spcPts val="0"/>
              </a:spcBef>
              <a:spcAft>
                <a:spcPts val="0"/>
              </a:spcAft>
            </a:pPr>
            <a:r>
              <a:rPr lang="en-US" sz="2000" dirty="0">
                <a:effectLst/>
                <a:latin typeface="+mj-lt"/>
                <a:ea typeface="Calibri" panose="020F0502020204030204" pitchFamily="34" charset="0"/>
              </a:rPr>
              <a:t>Aesthetics </a:t>
            </a:r>
          </a:p>
          <a:p>
            <a:pPr marL="0" marR="0" indent="0">
              <a:spcBef>
                <a:spcPts val="0"/>
              </a:spcBef>
              <a:spcAft>
                <a:spcPts val="0"/>
              </a:spcAft>
              <a:buNone/>
            </a:pPr>
            <a:endParaRPr lang="en-US" sz="1800" b="1" dirty="0">
              <a:latin typeface="+mj-lt"/>
            </a:endParaRPr>
          </a:p>
          <a:p>
            <a:pPr marL="0" marR="0" indent="0">
              <a:spcBef>
                <a:spcPts val="0"/>
              </a:spcBef>
              <a:spcAft>
                <a:spcPts val="0"/>
              </a:spcAft>
              <a:buNone/>
            </a:pPr>
            <a:r>
              <a:rPr lang="en-US" sz="1800" b="1" dirty="0">
                <a:latin typeface="+mj-lt"/>
              </a:rPr>
              <a:t>Note: Not all designated uses apply to all waterbodies</a:t>
            </a:r>
          </a:p>
          <a:p>
            <a:pPr marL="0" marR="0">
              <a:spcBef>
                <a:spcPts val="0"/>
              </a:spcBef>
              <a:spcAft>
                <a:spcPts val="0"/>
              </a:spcAft>
            </a:pPr>
            <a:endParaRPr lang="en-US" sz="2000" dirty="0">
              <a:latin typeface="+mj-lt"/>
            </a:endParaRPr>
          </a:p>
        </p:txBody>
      </p:sp>
      <p:pic>
        <p:nvPicPr>
          <p:cNvPr id="1027" name="Picture 2">
            <a:extLst>
              <a:ext uri="{FF2B5EF4-FFF2-40B4-BE49-F238E27FC236}">
                <a16:creationId xmlns:a16="http://schemas.microsoft.com/office/drawing/2014/main" id="{8626BF62-2B7B-6A5E-8EDF-5F095E6A91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46" t="4079" r="3846" b="2758"/>
          <a:stretch/>
        </p:blipFill>
        <p:spPr bwMode="auto">
          <a:xfrm>
            <a:off x="6553200" y="1046058"/>
            <a:ext cx="2209800" cy="354920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B094D59-1A39-EAF0-0FF3-66E8F7623035}"/>
              </a:ext>
            </a:extLst>
          </p:cNvPr>
          <p:cNvSpPr txBox="1"/>
          <p:nvPr/>
        </p:nvSpPr>
        <p:spPr>
          <a:xfrm>
            <a:off x="285750" y="797148"/>
            <a:ext cx="4686300" cy="523220"/>
          </a:xfrm>
          <a:prstGeom prst="rect">
            <a:avLst/>
          </a:prstGeom>
          <a:noFill/>
        </p:spPr>
        <p:txBody>
          <a:bodyPr wrap="square">
            <a:spAutoFit/>
          </a:bodyPr>
          <a:lstStyle/>
          <a:p>
            <a:r>
              <a:rPr kumimoji="0" lang="en-US" sz="2800" b="1" i="0" u="none" strike="noStrike" kern="1200" cap="none" spc="0" normalizeH="0" baseline="0" noProof="0" dirty="0">
                <a:ln>
                  <a:noFill/>
                </a:ln>
                <a:effectLst/>
                <a:uLnTx/>
                <a:uFillTx/>
                <a:latin typeface="Arial" panose="020B0604020202020204" pitchFamily="34" charset="0"/>
                <a:ea typeface="+mj-ea"/>
                <a:cs typeface="+mj-cs"/>
              </a:rPr>
              <a:t>Impaired Waters</a:t>
            </a:r>
            <a:endParaRPr lang="en-US" b="1" dirty="0"/>
          </a:p>
        </p:txBody>
      </p:sp>
      <p:sp>
        <p:nvSpPr>
          <p:cNvPr id="12" name="Oval 11">
            <a:extLst>
              <a:ext uri="{FF2B5EF4-FFF2-40B4-BE49-F238E27FC236}">
                <a16:creationId xmlns:a16="http://schemas.microsoft.com/office/drawing/2014/main" id="{D98F2145-EC17-2E8C-60D9-B818F971ADF0}"/>
              </a:ext>
            </a:extLst>
          </p:cNvPr>
          <p:cNvSpPr/>
          <p:nvPr/>
        </p:nvSpPr>
        <p:spPr>
          <a:xfrm>
            <a:off x="7132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CB6D3D51-F851-4D47-CCFC-8D1B25491C90}"/>
              </a:ext>
            </a:extLst>
          </p:cNvPr>
          <p:cNvSpPr txBox="1"/>
          <p:nvPr/>
        </p:nvSpPr>
        <p:spPr>
          <a:xfrm>
            <a:off x="14752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02</a:t>
            </a:r>
          </a:p>
        </p:txBody>
      </p:sp>
      <p:sp>
        <p:nvSpPr>
          <p:cNvPr id="7" name="Title 1">
            <a:extLst>
              <a:ext uri="{FF2B5EF4-FFF2-40B4-BE49-F238E27FC236}">
                <a16:creationId xmlns:a16="http://schemas.microsoft.com/office/drawing/2014/main" id="{3F9A7697-C6AF-057C-B030-3B846757E2E4}"/>
              </a:ext>
            </a:extLst>
          </p:cNvPr>
          <p:cNvSpPr>
            <a:spLocks noGrp="1"/>
          </p:cNvSpPr>
          <p:nvPr>
            <p:ph type="title"/>
          </p:nvPr>
        </p:nvSpPr>
        <p:spPr>
          <a:xfrm>
            <a:off x="838200" y="-19050"/>
            <a:ext cx="5181600" cy="579438"/>
          </a:xfrm>
        </p:spPr>
        <p:txBody>
          <a:bodyPr>
            <a:normAutofit/>
          </a:bodyPr>
          <a:lstStyle/>
          <a:p>
            <a:r>
              <a:rPr lang="en-US" dirty="0"/>
              <a:t>Impairments in Salem</a:t>
            </a:r>
          </a:p>
        </p:txBody>
      </p:sp>
    </p:spTree>
    <p:extLst>
      <p:ext uri="{BB962C8B-B14F-4D97-AF65-F5344CB8AC3E}">
        <p14:creationId xmlns:p14="http://schemas.microsoft.com/office/powerpoint/2010/main" val="141453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843F-7389-43DA-8E47-F125F1F78DDE}"/>
              </a:ext>
            </a:extLst>
          </p:cNvPr>
          <p:cNvSpPr>
            <a:spLocks noGrp="1"/>
          </p:cNvSpPr>
          <p:nvPr>
            <p:ph type="title"/>
          </p:nvPr>
        </p:nvSpPr>
        <p:spPr>
          <a:xfrm>
            <a:off x="833320" y="0"/>
            <a:ext cx="5562600" cy="579438"/>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j-ea"/>
                <a:cs typeface="+mj-cs"/>
              </a:rPr>
              <a:t>Impairments in Salem</a:t>
            </a:r>
            <a:endParaRPr lang="en-US" sz="2400" dirty="0">
              <a:solidFill>
                <a:schemeClr val="bg1"/>
              </a:solidFill>
            </a:endParaRPr>
          </a:p>
        </p:txBody>
      </p:sp>
      <p:sp>
        <p:nvSpPr>
          <p:cNvPr id="8" name="TextBox 7">
            <a:extLst>
              <a:ext uri="{FF2B5EF4-FFF2-40B4-BE49-F238E27FC236}">
                <a16:creationId xmlns:a16="http://schemas.microsoft.com/office/drawing/2014/main" id="{D3AF2359-9780-F8C9-DA1A-C777D57CFB84}"/>
              </a:ext>
            </a:extLst>
          </p:cNvPr>
          <p:cNvSpPr txBox="1"/>
          <p:nvPr/>
        </p:nvSpPr>
        <p:spPr>
          <a:xfrm>
            <a:off x="-1295400" y="848950"/>
            <a:ext cx="7086600" cy="461665"/>
          </a:xfrm>
          <a:prstGeom prst="rect">
            <a:avLst/>
          </a:prstGeom>
          <a:noFill/>
        </p:spPr>
        <p:txBody>
          <a:bodyPr wrap="square">
            <a:spAutoFit/>
          </a:bodyPr>
          <a:lstStyle/>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Impaired Waters in Salem</a:t>
            </a:r>
            <a:endParaRPr lang="en-US" sz="1400" b="1" dirty="0"/>
          </a:p>
        </p:txBody>
      </p:sp>
      <p:sp>
        <p:nvSpPr>
          <p:cNvPr id="10" name="Oval 9">
            <a:extLst>
              <a:ext uri="{FF2B5EF4-FFF2-40B4-BE49-F238E27FC236}">
                <a16:creationId xmlns:a16="http://schemas.microsoft.com/office/drawing/2014/main" id="{FDC2DEE5-B4DE-D79C-3C8B-F21AC581BA41}"/>
              </a:ext>
            </a:extLst>
          </p:cNvPr>
          <p:cNvSpPr/>
          <p:nvPr/>
        </p:nvSpPr>
        <p:spPr>
          <a:xfrm>
            <a:off x="7132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19676814-D468-5D9C-108F-368013EB720E}"/>
              </a:ext>
            </a:extLst>
          </p:cNvPr>
          <p:cNvSpPr txBox="1"/>
          <p:nvPr/>
        </p:nvSpPr>
        <p:spPr>
          <a:xfrm>
            <a:off x="14752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02</a:t>
            </a:r>
          </a:p>
        </p:txBody>
      </p:sp>
      <p:pic>
        <p:nvPicPr>
          <p:cNvPr id="4" name="Picture 3">
            <a:extLst>
              <a:ext uri="{FF2B5EF4-FFF2-40B4-BE49-F238E27FC236}">
                <a16:creationId xmlns:a16="http://schemas.microsoft.com/office/drawing/2014/main" id="{DB9E8C85-D69F-1D55-BF2E-75F8F70ADD3C}"/>
              </a:ext>
            </a:extLst>
          </p:cNvPr>
          <p:cNvPicPr>
            <a:picLocks noChangeAspect="1"/>
          </p:cNvPicPr>
          <p:nvPr/>
        </p:nvPicPr>
        <p:blipFill rotWithShape="1">
          <a:blip r:embed="rId3"/>
          <a:srcRect r="-918"/>
          <a:stretch/>
        </p:blipFill>
        <p:spPr>
          <a:xfrm>
            <a:off x="317547" y="1417787"/>
            <a:ext cx="4038600" cy="3326064"/>
          </a:xfrm>
          <a:prstGeom prst="rect">
            <a:avLst/>
          </a:prstGeom>
        </p:spPr>
      </p:pic>
      <p:sp>
        <p:nvSpPr>
          <p:cNvPr id="6" name="TextBox 5">
            <a:extLst>
              <a:ext uri="{FF2B5EF4-FFF2-40B4-BE49-F238E27FC236}">
                <a16:creationId xmlns:a16="http://schemas.microsoft.com/office/drawing/2014/main" id="{273A0968-11ED-D843-EC6F-A2AB1D06B446}"/>
              </a:ext>
            </a:extLst>
          </p:cNvPr>
          <p:cNvSpPr txBox="1"/>
          <p:nvPr/>
        </p:nvSpPr>
        <p:spPr>
          <a:xfrm>
            <a:off x="4680346" y="819150"/>
            <a:ext cx="3727148" cy="4031873"/>
          </a:xfrm>
          <a:prstGeom prst="rect">
            <a:avLst/>
          </a:prstGeom>
          <a:noFill/>
        </p:spPr>
        <p:txBody>
          <a:bodyPr wrap="square">
            <a:spAutoFit/>
          </a:bodyPr>
          <a:lstStyle/>
          <a:p>
            <a:r>
              <a:rPr lang="en-US" sz="1600" b="1" dirty="0"/>
              <a:t>Bacteria </a:t>
            </a:r>
          </a:p>
          <a:p>
            <a:pPr marL="285750" indent="-285750">
              <a:buFont typeface="Arial" panose="020B0604020202020204" pitchFamily="34" charset="0"/>
              <a:buChar char="•"/>
            </a:pPr>
            <a:r>
              <a:rPr lang="en-US" sz="1600" dirty="0"/>
              <a:t>Captains Pond</a:t>
            </a:r>
          </a:p>
          <a:p>
            <a:pPr marL="285750" indent="-285750">
              <a:buFont typeface="Arial" panose="020B0604020202020204" pitchFamily="34" charset="0"/>
              <a:buChar char="•"/>
            </a:pPr>
            <a:r>
              <a:rPr lang="en-US" sz="1600" dirty="0"/>
              <a:t>Arlington Mill Reservoir</a:t>
            </a:r>
          </a:p>
          <a:p>
            <a:pPr marL="285750" indent="-285750">
              <a:buFont typeface="Arial" panose="020B0604020202020204" pitchFamily="34" charset="0"/>
              <a:buChar char="•"/>
            </a:pPr>
            <a:r>
              <a:rPr lang="en-US" sz="1600" dirty="0"/>
              <a:t>Millville Lake</a:t>
            </a:r>
          </a:p>
          <a:p>
            <a:pPr marL="285750" indent="-285750">
              <a:buFont typeface="Arial" panose="020B0604020202020204" pitchFamily="34" charset="0"/>
              <a:buChar char="•"/>
            </a:pPr>
            <a:r>
              <a:rPr lang="en-US" sz="1600" dirty="0"/>
              <a:t>Hedgehog Pond</a:t>
            </a:r>
          </a:p>
          <a:p>
            <a:pPr marL="285750" indent="-285750">
              <a:buFont typeface="Arial" panose="020B0604020202020204" pitchFamily="34" charset="0"/>
              <a:buChar char="•"/>
            </a:pPr>
            <a:r>
              <a:rPr lang="en-US" sz="1600" dirty="0"/>
              <a:t>Shadow Lake</a:t>
            </a:r>
          </a:p>
          <a:p>
            <a:pPr marL="285750" indent="-285750">
              <a:buFont typeface="Arial" panose="020B0604020202020204" pitchFamily="34" charset="0"/>
              <a:buChar char="•"/>
            </a:pPr>
            <a:endParaRPr lang="en-US" sz="800" dirty="0"/>
          </a:p>
          <a:p>
            <a:r>
              <a:rPr lang="en-US" sz="1600" b="1" dirty="0"/>
              <a:t>Chloride</a:t>
            </a:r>
          </a:p>
          <a:p>
            <a:pPr marL="285750" indent="-285750">
              <a:buFont typeface="Arial" panose="020B0604020202020204" pitchFamily="34" charset="0"/>
              <a:buChar char="•"/>
            </a:pPr>
            <a:r>
              <a:rPr lang="en-US" sz="1600" dirty="0"/>
              <a:t>Policy-Porcupine Brook</a:t>
            </a:r>
          </a:p>
          <a:p>
            <a:pPr marL="285750" indent="-285750">
              <a:buFont typeface="Arial" panose="020B0604020202020204" pitchFamily="34" charset="0"/>
              <a:buChar char="•"/>
            </a:pPr>
            <a:r>
              <a:rPr lang="en-US" sz="1600" dirty="0"/>
              <a:t>Policy Brook</a:t>
            </a:r>
          </a:p>
          <a:p>
            <a:pPr marL="285750" indent="-285750">
              <a:buFont typeface="Arial" panose="020B0604020202020204" pitchFamily="34" charset="0"/>
              <a:buChar char="•"/>
            </a:pPr>
            <a:r>
              <a:rPr lang="en-US" sz="1600" dirty="0"/>
              <a:t>Unnamed Tributary to Harris Brook</a:t>
            </a:r>
          </a:p>
          <a:p>
            <a:pPr marL="285750" indent="-285750">
              <a:buFont typeface="Arial" panose="020B0604020202020204" pitchFamily="34" charset="0"/>
              <a:buChar char="•"/>
            </a:pPr>
            <a:endParaRPr lang="en-US" sz="800" b="1" dirty="0"/>
          </a:p>
          <a:p>
            <a:r>
              <a:rPr lang="en-US" sz="1600" b="1" dirty="0"/>
              <a:t>Phosphorus</a:t>
            </a:r>
          </a:p>
          <a:p>
            <a:pPr marL="285750" indent="-285750">
              <a:buFont typeface="Arial" panose="020B0604020202020204" pitchFamily="34" charset="0"/>
              <a:buChar char="•"/>
            </a:pPr>
            <a:r>
              <a:rPr lang="en-US" sz="1600" dirty="0"/>
              <a:t>Captains Pond</a:t>
            </a:r>
          </a:p>
          <a:p>
            <a:endParaRPr lang="en-US" sz="800" b="1" dirty="0"/>
          </a:p>
          <a:p>
            <a:r>
              <a:rPr lang="en-US" sz="1600" b="1" dirty="0"/>
              <a:t>Iron</a:t>
            </a:r>
            <a:endParaRPr lang="en-US" sz="1600" dirty="0"/>
          </a:p>
          <a:p>
            <a:pPr marL="285750" indent="-285750">
              <a:buFont typeface="Arial" panose="020B0604020202020204" pitchFamily="34" charset="0"/>
              <a:buChar char="•"/>
            </a:pPr>
            <a:r>
              <a:rPr lang="en-US" sz="1600" dirty="0"/>
              <a:t>Policy Brook</a:t>
            </a:r>
          </a:p>
        </p:txBody>
      </p:sp>
      <p:sp>
        <p:nvSpPr>
          <p:cNvPr id="7" name="TextBox 2">
            <a:extLst>
              <a:ext uri="{FF2B5EF4-FFF2-40B4-BE49-F238E27FC236}">
                <a16:creationId xmlns:a16="http://schemas.microsoft.com/office/drawing/2014/main" id="{006D5E70-979F-4111-8C67-BACEE8E42A06}"/>
              </a:ext>
            </a:extLst>
          </p:cNvPr>
          <p:cNvSpPr txBox="1"/>
          <p:nvPr/>
        </p:nvSpPr>
        <p:spPr>
          <a:xfrm>
            <a:off x="457575" y="1474360"/>
            <a:ext cx="914400" cy="369332"/>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900" b="1" dirty="0"/>
              <a:t>Shadow Lake Newly Added</a:t>
            </a:r>
          </a:p>
        </p:txBody>
      </p:sp>
      <p:cxnSp>
        <p:nvCxnSpPr>
          <p:cNvPr id="13" name="Straight Arrow Connector 12">
            <a:extLst>
              <a:ext uri="{FF2B5EF4-FFF2-40B4-BE49-F238E27FC236}">
                <a16:creationId xmlns:a16="http://schemas.microsoft.com/office/drawing/2014/main" id="{1D500CF4-01EC-102C-39B5-0EE4620910FA}"/>
              </a:ext>
            </a:extLst>
          </p:cNvPr>
          <p:cNvCxnSpPr/>
          <p:nvPr/>
        </p:nvCxnSpPr>
        <p:spPr>
          <a:xfrm>
            <a:off x="1371600" y="1581150"/>
            <a:ext cx="533400" cy="77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0389FBFE-DFB8-2D46-B879-292DA76F747A}"/>
              </a:ext>
            </a:extLst>
          </p:cNvPr>
          <p:cNvSpPr/>
          <p:nvPr/>
        </p:nvSpPr>
        <p:spPr>
          <a:xfrm>
            <a:off x="4298554" y="1419314"/>
            <a:ext cx="115186" cy="3326064"/>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57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843F-7389-43DA-8E47-F125F1F78DDE}"/>
              </a:ext>
            </a:extLst>
          </p:cNvPr>
          <p:cNvSpPr>
            <a:spLocks noGrp="1"/>
          </p:cNvSpPr>
          <p:nvPr>
            <p:ph type="title"/>
          </p:nvPr>
        </p:nvSpPr>
        <p:spPr>
          <a:xfrm>
            <a:off x="833320" y="0"/>
            <a:ext cx="5562600" cy="579438"/>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j-ea"/>
                <a:cs typeface="+mj-cs"/>
              </a:rPr>
              <a:t>Impairments in Salem</a:t>
            </a:r>
            <a:endParaRPr lang="en-US" sz="2400" dirty="0">
              <a:solidFill>
                <a:schemeClr val="bg1"/>
              </a:solidFill>
            </a:endParaRPr>
          </a:p>
        </p:txBody>
      </p:sp>
      <p:sp>
        <p:nvSpPr>
          <p:cNvPr id="8" name="TextBox 7">
            <a:extLst>
              <a:ext uri="{FF2B5EF4-FFF2-40B4-BE49-F238E27FC236}">
                <a16:creationId xmlns:a16="http://schemas.microsoft.com/office/drawing/2014/main" id="{D3AF2359-9780-F8C9-DA1A-C777D57CFB84}"/>
              </a:ext>
            </a:extLst>
          </p:cNvPr>
          <p:cNvSpPr txBox="1"/>
          <p:nvPr/>
        </p:nvSpPr>
        <p:spPr>
          <a:xfrm>
            <a:off x="225135" y="778927"/>
            <a:ext cx="8686799" cy="461665"/>
          </a:xfrm>
          <a:prstGeom prst="rect">
            <a:avLst/>
          </a:prstGeom>
          <a:noFill/>
        </p:spPr>
        <p:txBody>
          <a:bodyPr wrap="square">
            <a:spAutoFit/>
          </a:bodyPr>
          <a:lstStyle/>
          <a:p>
            <a:pPr algn="ct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Bacteria-Related Impairments – Common Sources</a:t>
            </a:r>
            <a:endParaRPr lang="en-US" sz="1400" b="1" dirty="0"/>
          </a:p>
        </p:txBody>
      </p:sp>
      <p:sp>
        <p:nvSpPr>
          <p:cNvPr id="10" name="Oval 9">
            <a:extLst>
              <a:ext uri="{FF2B5EF4-FFF2-40B4-BE49-F238E27FC236}">
                <a16:creationId xmlns:a16="http://schemas.microsoft.com/office/drawing/2014/main" id="{FDC2DEE5-B4DE-D79C-3C8B-F21AC581BA41}"/>
              </a:ext>
            </a:extLst>
          </p:cNvPr>
          <p:cNvSpPr/>
          <p:nvPr/>
        </p:nvSpPr>
        <p:spPr>
          <a:xfrm>
            <a:off x="7132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19676814-D468-5D9C-108F-368013EB720E}"/>
              </a:ext>
            </a:extLst>
          </p:cNvPr>
          <p:cNvSpPr txBox="1"/>
          <p:nvPr/>
        </p:nvSpPr>
        <p:spPr>
          <a:xfrm>
            <a:off x="14752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02</a:t>
            </a:r>
          </a:p>
        </p:txBody>
      </p:sp>
      <p:sp>
        <p:nvSpPr>
          <p:cNvPr id="6" name="TextBox 5">
            <a:extLst>
              <a:ext uri="{FF2B5EF4-FFF2-40B4-BE49-F238E27FC236}">
                <a16:creationId xmlns:a16="http://schemas.microsoft.com/office/drawing/2014/main" id="{273A0968-11ED-D843-EC6F-A2AB1D06B446}"/>
              </a:ext>
            </a:extLst>
          </p:cNvPr>
          <p:cNvSpPr txBox="1"/>
          <p:nvPr/>
        </p:nvSpPr>
        <p:spPr>
          <a:xfrm>
            <a:off x="358610" y="1440081"/>
            <a:ext cx="4111336" cy="3293209"/>
          </a:xfrm>
          <a:prstGeom prst="rect">
            <a:avLst/>
          </a:prstGeom>
          <a:noFill/>
        </p:spPr>
        <p:txBody>
          <a:bodyPr wrap="square">
            <a:spAutoFit/>
          </a:bodyPr>
          <a:lstStyle/>
          <a:p>
            <a:endParaRPr lang="en-US" sz="2000" b="1" dirty="0"/>
          </a:p>
          <a:p>
            <a:pPr marL="342900" indent="-342900">
              <a:buFont typeface="Arial" panose="020B0604020202020204" pitchFamily="34" charset="0"/>
              <a:buChar char="•"/>
            </a:pPr>
            <a:r>
              <a:rPr lang="en-US" sz="2000" dirty="0"/>
              <a:t>Improper Disposal of Pet Waste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Geese &amp; Waterfowl Droppings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Septic System Failures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Sewer System Defects</a:t>
            </a:r>
          </a:p>
          <a:p>
            <a:endParaRPr lang="en-US" sz="1600" dirty="0"/>
          </a:p>
          <a:p>
            <a:endParaRPr lang="en-US" sz="1600" dirty="0"/>
          </a:p>
          <a:p>
            <a:pPr marL="285750" indent="-285750">
              <a:buFontTx/>
              <a:buChar char="-"/>
            </a:pPr>
            <a:endParaRPr lang="en-US" sz="1600" b="1" dirty="0"/>
          </a:p>
        </p:txBody>
      </p:sp>
      <p:pic>
        <p:nvPicPr>
          <p:cNvPr id="1026" name="Picture 2">
            <a:extLst>
              <a:ext uri="{FF2B5EF4-FFF2-40B4-BE49-F238E27FC236}">
                <a16:creationId xmlns:a16="http://schemas.microsoft.com/office/drawing/2014/main" id="{5195094E-DB08-9DDF-AB57-A41AA8A75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536" y="1440081"/>
            <a:ext cx="3661064" cy="15254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arn More About Canada Geese | Flight Control">
            <a:extLst>
              <a:ext uri="{FF2B5EF4-FFF2-40B4-BE49-F238E27FC236}">
                <a16:creationId xmlns:a16="http://schemas.microsoft.com/office/drawing/2014/main" id="{F8FF99E6-5684-35B9-BEB1-83601668D5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5466" y="3037479"/>
            <a:ext cx="1749134" cy="17491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ptic tank - Wikipedia">
            <a:extLst>
              <a:ext uri="{FF2B5EF4-FFF2-40B4-BE49-F238E27FC236}">
                <a16:creationId xmlns:a16="http://schemas.microsoft.com/office/drawing/2014/main" id="{C6F9B010-535C-2FC3-AEEE-765C5059E88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584" b="8204"/>
          <a:stretch/>
        </p:blipFill>
        <p:spPr bwMode="auto">
          <a:xfrm>
            <a:off x="6430120" y="3037480"/>
            <a:ext cx="1791860" cy="17491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06686E-52D1-3A0F-3209-0E993E7DF7EA}"/>
              </a:ext>
            </a:extLst>
          </p:cNvPr>
          <p:cNvSpPr txBox="1"/>
          <p:nvPr/>
        </p:nvSpPr>
        <p:spPr>
          <a:xfrm>
            <a:off x="4568535" y="4786613"/>
            <a:ext cx="3653445" cy="246221"/>
          </a:xfrm>
          <a:prstGeom prst="rect">
            <a:avLst/>
          </a:prstGeom>
          <a:noFill/>
        </p:spPr>
        <p:txBody>
          <a:bodyPr wrap="square" rtlCol="0">
            <a:spAutoFit/>
          </a:bodyPr>
          <a:lstStyle/>
          <a:p>
            <a:r>
              <a:rPr lang="en-US" sz="1000" dirty="0">
                <a:solidFill>
                  <a:schemeClr val="bg2">
                    <a:lumMod val="50000"/>
                  </a:schemeClr>
                </a:solidFill>
              </a:rPr>
              <a:t>Image Source: NHDES, Google Images</a:t>
            </a:r>
          </a:p>
        </p:txBody>
      </p:sp>
    </p:spTree>
    <p:extLst>
      <p:ext uri="{BB962C8B-B14F-4D97-AF65-F5344CB8AC3E}">
        <p14:creationId xmlns:p14="http://schemas.microsoft.com/office/powerpoint/2010/main" val="4210332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843F-7389-43DA-8E47-F125F1F78DDE}"/>
              </a:ext>
            </a:extLst>
          </p:cNvPr>
          <p:cNvSpPr>
            <a:spLocks noGrp="1"/>
          </p:cNvSpPr>
          <p:nvPr>
            <p:ph type="title"/>
          </p:nvPr>
        </p:nvSpPr>
        <p:spPr>
          <a:xfrm>
            <a:off x="833320" y="0"/>
            <a:ext cx="5562600" cy="579438"/>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j-ea"/>
                <a:cs typeface="+mj-cs"/>
              </a:rPr>
              <a:t>Impairments in Salem</a:t>
            </a:r>
            <a:endParaRPr lang="en-US" sz="2400" dirty="0">
              <a:solidFill>
                <a:schemeClr val="bg1"/>
              </a:solidFill>
            </a:endParaRPr>
          </a:p>
        </p:txBody>
      </p:sp>
      <p:sp>
        <p:nvSpPr>
          <p:cNvPr id="8" name="TextBox 7">
            <a:extLst>
              <a:ext uri="{FF2B5EF4-FFF2-40B4-BE49-F238E27FC236}">
                <a16:creationId xmlns:a16="http://schemas.microsoft.com/office/drawing/2014/main" id="{D3AF2359-9780-F8C9-DA1A-C777D57CFB84}"/>
              </a:ext>
            </a:extLst>
          </p:cNvPr>
          <p:cNvSpPr txBox="1"/>
          <p:nvPr/>
        </p:nvSpPr>
        <p:spPr>
          <a:xfrm>
            <a:off x="1028700" y="819150"/>
            <a:ext cx="7086600" cy="461665"/>
          </a:xfrm>
          <a:prstGeom prst="rect">
            <a:avLst/>
          </a:prstGeom>
          <a:noFill/>
        </p:spPr>
        <p:txBody>
          <a:bodyPr wrap="square">
            <a:spAutoFit/>
          </a:bodyPr>
          <a:lstStyle/>
          <a:p>
            <a:pPr algn="ctr"/>
            <a:r>
              <a:rPr lang="en-US" sz="2400" b="1" dirty="0">
                <a:solidFill>
                  <a:prstClr val="black"/>
                </a:solidFill>
                <a:latin typeface="Arial" panose="020B0604020202020204" pitchFamily="34" charset="0"/>
                <a:ea typeface="+mj-ea"/>
                <a:cs typeface="+mj-cs"/>
              </a:rPr>
              <a:t>Chloride</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 Impairment – Common Sources</a:t>
            </a:r>
            <a:endParaRPr lang="en-US" sz="1400" b="1" dirty="0"/>
          </a:p>
        </p:txBody>
      </p:sp>
      <p:sp>
        <p:nvSpPr>
          <p:cNvPr id="10" name="Oval 9">
            <a:extLst>
              <a:ext uri="{FF2B5EF4-FFF2-40B4-BE49-F238E27FC236}">
                <a16:creationId xmlns:a16="http://schemas.microsoft.com/office/drawing/2014/main" id="{FDC2DEE5-B4DE-D79C-3C8B-F21AC581BA41}"/>
              </a:ext>
            </a:extLst>
          </p:cNvPr>
          <p:cNvSpPr/>
          <p:nvPr/>
        </p:nvSpPr>
        <p:spPr>
          <a:xfrm>
            <a:off x="71320" y="57150"/>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19676814-D468-5D9C-108F-368013EB720E}"/>
              </a:ext>
            </a:extLst>
          </p:cNvPr>
          <p:cNvSpPr txBox="1"/>
          <p:nvPr/>
        </p:nvSpPr>
        <p:spPr>
          <a:xfrm>
            <a:off x="147520" y="133350"/>
            <a:ext cx="685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87C400"/>
              </a:buClr>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02</a:t>
            </a:r>
          </a:p>
        </p:txBody>
      </p:sp>
      <p:sp>
        <p:nvSpPr>
          <p:cNvPr id="6" name="TextBox 5">
            <a:extLst>
              <a:ext uri="{FF2B5EF4-FFF2-40B4-BE49-F238E27FC236}">
                <a16:creationId xmlns:a16="http://schemas.microsoft.com/office/drawing/2014/main" id="{273A0968-11ED-D843-EC6F-A2AB1D06B446}"/>
              </a:ext>
            </a:extLst>
          </p:cNvPr>
          <p:cNvSpPr txBox="1"/>
          <p:nvPr/>
        </p:nvSpPr>
        <p:spPr>
          <a:xfrm>
            <a:off x="457200" y="1440081"/>
            <a:ext cx="4111336" cy="1815882"/>
          </a:xfrm>
          <a:prstGeom prst="rect">
            <a:avLst/>
          </a:prstGeom>
          <a:noFill/>
        </p:spPr>
        <p:txBody>
          <a:bodyPr wrap="square">
            <a:spAutoFit/>
          </a:bodyPr>
          <a:lstStyle/>
          <a:p>
            <a:endParaRPr lang="en-US" sz="1600" b="1" dirty="0"/>
          </a:p>
          <a:p>
            <a:pPr marL="285750" indent="-285750">
              <a:buFont typeface="Arial" panose="020B0604020202020204" pitchFamily="34" charset="0"/>
              <a:buChar char="•"/>
            </a:pPr>
            <a:r>
              <a:rPr lang="en-US" sz="2000" dirty="0"/>
              <a:t>Winter Road Maintenance (salt)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Storage and Maintenance of Deicing Materials</a:t>
            </a:r>
          </a:p>
          <a:p>
            <a:pPr marL="285750" indent="-285750">
              <a:buFontTx/>
              <a:buChar char="-"/>
            </a:pPr>
            <a:endParaRPr lang="en-US" sz="1600" b="1" dirty="0"/>
          </a:p>
        </p:txBody>
      </p:sp>
      <p:pic>
        <p:nvPicPr>
          <p:cNvPr id="4" name="Picture 3" descr="A building with a large open door&#10;&#10;Description automatically generated with medium confidence">
            <a:extLst>
              <a:ext uri="{FF2B5EF4-FFF2-40B4-BE49-F238E27FC236}">
                <a16:creationId xmlns:a16="http://schemas.microsoft.com/office/drawing/2014/main" id="{7F07178C-3901-986C-364A-6C6CFC3D9A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740"/>
          <a:stretch/>
        </p:blipFill>
        <p:spPr>
          <a:xfrm rot="5400000">
            <a:off x="5109629" y="1545386"/>
            <a:ext cx="3223252" cy="2835385"/>
          </a:xfrm>
          <a:prstGeom prst="rect">
            <a:avLst/>
          </a:prstGeom>
        </p:spPr>
      </p:pic>
      <p:sp>
        <p:nvSpPr>
          <p:cNvPr id="7" name="TextBox 6">
            <a:extLst>
              <a:ext uri="{FF2B5EF4-FFF2-40B4-BE49-F238E27FC236}">
                <a16:creationId xmlns:a16="http://schemas.microsoft.com/office/drawing/2014/main" id="{3692ECB2-24BD-2B7E-095D-E6CC84088DAF}"/>
              </a:ext>
            </a:extLst>
          </p:cNvPr>
          <p:cNvSpPr txBox="1"/>
          <p:nvPr/>
        </p:nvSpPr>
        <p:spPr>
          <a:xfrm>
            <a:off x="5029200" y="4574705"/>
            <a:ext cx="3653445" cy="400110"/>
          </a:xfrm>
          <a:prstGeom prst="rect">
            <a:avLst/>
          </a:prstGeom>
          <a:noFill/>
        </p:spPr>
        <p:txBody>
          <a:bodyPr wrap="square" rtlCol="0">
            <a:spAutoFit/>
          </a:bodyPr>
          <a:lstStyle/>
          <a:p>
            <a:r>
              <a:rPr lang="en-US" sz="1000" dirty="0">
                <a:solidFill>
                  <a:schemeClr val="bg2">
                    <a:lumMod val="10000"/>
                  </a:schemeClr>
                </a:solidFill>
              </a:rPr>
              <a:t>Salem Salt Barn. Deicing material is required to be stored in covered locations under the 2017 NH MS4 Permit. </a:t>
            </a:r>
          </a:p>
        </p:txBody>
      </p:sp>
    </p:spTree>
    <p:extLst>
      <p:ext uri="{BB962C8B-B14F-4D97-AF65-F5344CB8AC3E}">
        <p14:creationId xmlns:p14="http://schemas.microsoft.com/office/powerpoint/2010/main" val="3243285827"/>
      </p:ext>
    </p:extLst>
  </p:cSld>
  <p:clrMapOvr>
    <a:masterClrMapping/>
  </p:clrMapOvr>
</p:sld>
</file>

<file path=ppt/theme/theme1.xml><?xml version="1.0" encoding="utf-8"?>
<a:theme xmlns:a="http://schemas.openxmlformats.org/drawingml/2006/main" name="2017d">
  <a:themeElements>
    <a:clrScheme name="Custom 3">
      <a:dk1>
        <a:sysClr val="windowText" lastClr="000000"/>
      </a:dk1>
      <a:lt1>
        <a:sysClr val="window" lastClr="FFFFFF"/>
      </a:lt1>
      <a:dk2>
        <a:srgbClr val="00053E"/>
      </a:dk2>
      <a:lt2>
        <a:srgbClr val="E7E6E6"/>
      </a:lt2>
      <a:accent1>
        <a:srgbClr val="007BB6"/>
      </a:accent1>
      <a:accent2>
        <a:srgbClr val="82C341"/>
      </a:accent2>
      <a:accent3>
        <a:srgbClr val="00BCE7"/>
      </a:accent3>
      <a:accent4>
        <a:srgbClr val="70659A"/>
      </a:accent4>
      <a:accent5>
        <a:srgbClr val="FEC553"/>
      </a:accent5>
      <a:accent6>
        <a:srgbClr val="C4D6A4"/>
      </a:accent6>
      <a:hlink>
        <a:srgbClr val="007BB6"/>
      </a:hlink>
      <a:folHlink>
        <a:srgbClr val="00053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4CFE3AF-A5F3-4386-B116-971A2A04C099}" vid="{5B7D6BE3-D37C-4361-8BB9-81FCD1F9F663}"/>
    </a:ext>
  </a:extLst>
</a:theme>
</file>

<file path=ppt/theme/theme2.xml><?xml version="1.0" encoding="utf-8"?>
<a:theme xmlns:a="http://schemas.openxmlformats.org/drawingml/2006/main" name="Custom Design">
  <a:themeElements>
    <a:clrScheme name="Custom 3">
      <a:dk1>
        <a:sysClr val="windowText" lastClr="000000"/>
      </a:dk1>
      <a:lt1>
        <a:sysClr val="window" lastClr="FFFFFF"/>
      </a:lt1>
      <a:dk2>
        <a:srgbClr val="00053E"/>
      </a:dk2>
      <a:lt2>
        <a:srgbClr val="E7E6E6"/>
      </a:lt2>
      <a:accent1>
        <a:srgbClr val="007BB6"/>
      </a:accent1>
      <a:accent2>
        <a:srgbClr val="82C341"/>
      </a:accent2>
      <a:accent3>
        <a:srgbClr val="00BCE7"/>
      </a:accent3>
      <a:accent4>
        <a:srgbClr val="70659A"/>
      </a:accent4>
      <a:accent5>
        <a:srgbClr val="FEC553"/>
      </a:accent5>
      <a:accent6>
        <a:srgbClr val="C4D6A4"/>
      </a:accent6>
      <a:hlink>
        <a:srgbClr val="007BB6"/>
      </a:hlink>
      <a:folHlink>
        <a:srgbClr val="00053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4CFE3AF-A5F3-4386-B116-971A2A04C099}" vid="{44871FA3-F671-41A4-AC3A-134225E1A6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WS Generic Slides for Interviews</Template>
  <TotalTime>10004</TotalTime>
  <Words>1658</Words>
  <Application>Microsoft Office PowerPoint</Application>
  <PresentationFormat>On-screen Show (16:9)</PresentationFormat>
  <Paragraphs>241</Paragraphs>
  <Slides>26</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Calibri</vt:lpstr>
      <vt:lpstr>2017d</vt:lpstr>
      <vt:lpstr>Custom Design</vt:lpstr>
      <vt:lpstr>PowerPoint Presentation</vt:lpstr>
      <vt:lpstr>AGENDA</vt:lpstr>
      <vt:lpstr>PowerPoint Presentation</vt:lpstr>
      <vt:lpstr>Permit Intent</vt:lpstr>
      <vt:lpstr>PowerPoint Presentation</vt:lpstr>
      <vt:lpstr>Impairments in Salem</vt:lpstr>
      <vt:lpstr>Impairments in Salem</vt:lpstr>
      <vt:lpstr>Impairments in Salem</vt:lpstr>
      <vt:lpstr>Impairments in Salem</vt:lpstr>
      <vt:lpstr>Impairments in Salem</vt:lpstr>
      <vt:lpstr>Impairments in Salem</vt:lpstr>
      <vt:lpstr>PowerPoint Presentation</vt:lpstr>
      <vt:lpstr>Stormwater Ordinance Overview</vt:lpstr>
      <vt:lpstr>Regulatory Update: Illicit Discharge Detection and Elimination</vt:lpstr>
      <vt:lpstr>Regulatory Update: Illicit Discharge Detection and Elimination</vt:lpstr>
      <vt:lpstr>Stormwater Ordinance Overview</vt:lpstr>
      <vt:lpstr>Regulatory Update: Construction Site Runoff Control</vt:lpstr>
      <vt:lpstr>Regulatory Update: Construction Site Runoff Control</vt:lpstr>
      <vt:lpstr>Regulatory Update: Post-Construction Runoff Control</vt:lpstr>
      <vt:lpstr>Regulatory Update: Post-Construction Runoff Control</vt:lpstr>
      <vt:lpstr>Regulatory Update: Enforcement, Right of Entry</vt:lpstr>
      <vt:lpstr>Regulatory Update: Enforcement, Notice of Violation</vt:lpstr>
      <vt:lpstr>Regulatory Update: Enforcement, Notice of Violation</vt:lpstr>
      <vt:lpstr>Regulatory Update: Enforcement, Penalties</vt:lpstr>
      <vt:lpstr>Regulatory Update: Enforcement, Penalties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Moonan, Janet</dc:creator>
  <cp:lastModifiedBy>Schwartz, Jaurice</cp:lastModifiedBy>
  <cp:revision>72</cp:revision>
  <cp:lastPrinted>2023-04-24T19:27:48Z</cp:lastPrinted>
  <dcterms:created xsi:type="dcterms:W3CDTF">2023-02-12T03:46:11Z</dcterms:created>
  <dcterms:modified xsi:type="dcterms:W3CDTF">2023-09-19T02:24:13Z</dcterms:modified>
</cp:coreProperties>
</file>