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4"/>
  </p:sldMasterIdLst>
  <p:sldIdLst>
    <p:sldId id="372" r:id="rId5"/>
    <p:sldId id="368" r:id="rId6"/>
    <p:sldId id="374" r:id="rId7"/>
    <p:sldId id="373" r:id="rId8"/>
    <p:sldId id="369" r:id="rId9"/>
    <p:sldId id="363" r:id="rId10"/>
    <p:sldId id="367" r:id="rId11"/>
    <p:sldId id="364" r:id="rId12"/>
    <p:sldId id="366" r:id="rId13"/>
    <p:sldId id="365" r:id="rId14"/>
  </p:sldIdLst>
  <p:sldSz cx="12192000" cy="6858000"/>
  <p:notesSz cx="9309100" cy="7023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Fontaine, Jacob" initials="LJ" lastIdx="6" clrIdx="0">
    <p:extLst>
      <p:ext uri="{19B8F6BF-5375-455C-9EA6-DF929625EA0E}">
        <p15:presenceInfo xmlns:p15="http://schemas.microsoft.com/office/powerpoint/2012/main" userId="S-1-5-21-328355015-1625964459-1050887974-145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73" autoAdjust="0"/>
  </p:normalViewPr>
  <p:slideViewPr>
    <p:cSldViewPr snapToGrid="0">
      <p:cViewPr varScale="1">
        <p:scale>
          <a:sx n="88" d="100"/>
          <a:sy n="88" d="100"/>
        </p:scale>
        <p:origin x="108" y="6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Date Placeholder 6"/>
          <p:cNvSpPr>
            <a:spLocks noGrp="1"/>
          </p:cNvSpPr>
          <p:nvPr>
            <p:ph type="dt" sz="half" idx="10"/>
          </p:nvPr>
        </p:nvSpPr>
        <p:spPr/>
        <p:txBody>
          <a:bodyPr/>
          <a:lstStyle/>
          <a:p>
            <a:fld id="{1160EA64-D806-43AC-9DF2-F8C432F32B4C}" type="datetimeFigureOut">
              <a:rPr lang="en-US" dirty="0"/>
              <a:t>12/18/2023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F9C37B-1D36-470B-8223-D6C91242EC14}" type="datetimeFigureOut">
              <a:rPr lang="en-US" dirty="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C6F52A-A82B-47A2-A83A-8C4C91F2D59F}" type="datetimeFigureOut">
              <a:rPr lang="en-US" dirty="0"/>
              <a:t>12/18/2023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070A7B3-6521-4DCA-87E5-044747A908C1}" type="datetimeFigureOut">
              <a:rPr lang="en-US" dirty="0"/>
              <a:t>12/18/2023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12/18/2023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AB134690-1557-4C89-A502-4959FE7FAD70}" type="datetimeFigureOut">
              <a:rPr lang="en-US" dirty="0"/>
              <a:t>12/18/2023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12/18/2023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1037C31-9E7A-4F99-8774-A0E530DE1A42}" type="datetimeFigureOut">
              <a:rPr lang="en-US" dirty="0"/>
              <a:t>12/18/2023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12/18/2023</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12/18/2023</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12/18/2023</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B60147-1417-5C32-1B3B-05FD6F261E7B}"/>
              </a:ext>
            </a:extLst>
          </p:cNvPr>
          <p:cNvSpPr txBox="1"/>
          <p:nvPr/>
        </p:nvSpPr>
        <p:spPr>
          <a:xfrm>
            <a:off x="2383290" y="3204052"/>
            <a:ext cx="7425418" cy="3046988"/>
          </a:xfrm>
          <a:prstGeom prst="rect">
            <a:avLst/>
          </a:prstGeom>
          <a:solidFill>
            <a:schemeClr val="tx1"/>
          </a:solidFill>
          <a:ln w="15875">
            <a:solidFill>
              <a:schemeClr val="bg1"/>
            </a:solidFill>
          </a:ln>
        </p:spPr>
        <p:txBody>
          <a:bodyPr wrap="square">
            <a:spAutoFit/>
          </a:bodyPr>
          <a:lstStyle/>
          <a:p>
            <a:pPr marL="173990" marR="0" algn="just">
              <a:spcBef>
                <a:spcPts val="300"/>
              </a:spcBef>
              <a:spcAft>
                <a:spcPts val="300"/>
              </a:spcAft>
              <a:tabLst>
                <a:tab pos="-914400" algn="l"/>
                <a:tab pos="-457200" algn="l"/>
                <a:tab pos="173990" algn="l"/>
                <a:tab pos="402590" algn="l"/>
              </a:tabLst>
            </a:pPr>
            <a:r>
              <a:rPr lang="en-US" sz="1800" b="1" u="sng" spc="-15" dirty="0">
                <a:solidFill>
                  <a:schemeClr val="bg1"/>
                </a:solidFill>
                <a:effectLst/>
                <a:latin typeface="Times New Roman" panose="02020603050405020304" pitchFamily="18" charset="0"/>
                <a:ea typeface="Times New Roman" panose="02020603050405020304" pitchFamily="18" charset="0"/>
              </a:rPr>
              <a:t>Seven Other Town Council Forms of Government</a:t>
            </a:r>
          </a:p>
          <a:p>
            <a:pPr marL="173990" marR="0" algn="just">
              <a:spcBef>
                <a:spcPts val="300"/>
              </a:spcBef>
              <a:spcAft>
                <a:spcPts val="300"/>
              </a:spcAft>
              <a:tabLst>
                <a:tab pos="-914400" algn="l"/>
                <a:tab pos="-457200" algn="l"/>
                <a:tab pos="173990" algn="l"/>
                <a:tab pos="402590" algn="l"/>
              </a:tabLst>
            </a:pPr>
            <a:r>
              <a:rPr lang="en-US" spc="-15" dirty="0">
                <a:solidFill>
                  <a:schemeClr val="bg1"/>
                </a:solidFill>
                <a:latin typeface="Times New Roman" panose="02020603050405020304" pitchFamily="18" charset="0"/>
                <a:ea typeface="Times New Roman" panose="02020603050405020304" pitchFamily="18" charset="0"/>
              </a:rPr>
              <a:t>Bedford, </a:t>
            </a:r>
            <a:r>
              <a:rPr lang="en-US" i="1" spc="-15" dirty="0">
                <a:solidFill>
                  <a:srgbClr val="0070C0"/>
                </a:solidFill>
                <a:latin typeface="Times New Roman" panose="02020603050405020304" pitchFamily="18" charset="0"/>
                <a:ea typeface="Times New Roman" panose="02020603050405020304" pitchFamily="18" charset="0"/>
              </a:rPr>
              <a:t>Derry</a:t>
            </a:r>
            <a:r>
              <a:rPr lang="en-US" i="1" spc="-15" dirty="0">
                <a:solidFill>
                  <a:schemeClr val="bg1"/>
                </a:solidFill>
                <a:latin typeface="Times New Roman" panose="02020603050405020304" pitchFamily="18" charset="0"/>
                <a:ea typeface="Times New Roman" panose="02020603050405020304" pitchFamily="18" charset="0"/>
              </a:rPr>
              <a:t>, </a:t>
            </a:r>
            <a:r>
              <a:rPr lang="en-US" i="1" spc="-15" dirty="0">
                <a:solidFill>
                  <a:srgbClr val="0070C0"/>
                </a:solidFill>
                <a:latin typeface="Times New Roman" panose="02020603050405020304" pitchFamily="18" charset="0"/>
                <a:ea typeface="Times New Roman" panose="02020603050405020304" pitchFamily="18" charset="0"/>
              </a:rPr>
              <a:t>Durham</a:t>
            </a:r>
            <a:r>
              <a:rPr lang="en-US" spc="-15" dirty="0">
                <a:solidFill>
                  <a:srgbClr val="0070C0"/>
                </a:solidFill>
                <a:latin typeface="Times New Roman" panose="02020603050405020304" pitchFamily="18" charset="0"/>
                <a:ea typeface="Times New Roman" panose="02020603050405020304" pitchFamily="18" charset="0"/>
              </a:rPr>
              <a:t>,</a:t>
            </a:r>
            <a:r>
              <a:rPr lang="en-US" spc="-15" dirty="0">
                <a:solidFill>
                  <a:schemeClr val="bg1"/>
                </a:solidFill>
                <a:latin typeface="Times New Roman" panose="02020603050405020304" pitchFamily="18" charset="0"/>
                <a:ea typeface="Times New Roman" panose="02020603050405020304" pitchFamily="18" charset="0"/>
              </a:rPr>
              <a:t> </a:t>
            </a:r>
            <a:r>
              <a:rPr lang="en-US" i="1" spc="-15" dirty="0">
                <a:solidFill>
                  <a:srgbClr val="0070C0"/>
                </a:solidFill>
                <a:latin typeface="Times New Roman" panose="02020603050405020304" pitchFamily="18" charset="0"/>
                <a:ea typeface="Times New Roman" panose="02020603050405020304" pitchFamily="18" charset="0"/>
              </a:rPr>
              <a:t>Hooksett, Londonderry,</a:t>
            </a:r>
            <a:r>
              <a:rPr lang="en-US" i="1" spc="-15" dirty="0">
                <a:solidFill>
                  <a:schemeClr val="bg1"/>
                </a:solidFill>
                <a:latin typeface="Times New Roman" panose="02020603050405020304" pitchFamily="18" charset="0"/>
                <a:ea typeface="Times New Roman" panose="02020603050405020304" pitchFamily="18" charset="0"/>
              </a:rPr>
              <a:t> </a:t>
            </a:r>
            <a:r>
              <a:rPr lang="en-US" i="1" spc="-15" dirty="0">
                <a:solidFill>
                  <a:srgbClr val="0070C0"/>
                </a:solidFill>
                <a:latin typeface="Times New Roman" panose="02020603050405020304" pitchFamily="18" charset="0"/>
                <a:ea typeface="Times New Roman" panose="02020603050405020304" pitchFamily="18" charset="0"/>
              </a:rPr>
              <a:t>Merrimack, Newmarket</a:t>
            </a:r>
          </a:p>
          <a:p>
            <a:pPr marL="173990" marR="0" algn="just">
              <a:spcBef>
                <a:spcPts val="300"/>
              </a:spcBef>
              <a:spcAft>
                <a:spcPts val="300"/>
              </a:spcAft>
              <a:tabLst>
                <a:tab pos="-914400" algn="l"/>
                <a:tab pos="-457200" algn="l"/>
                <a:tab pos="173990" algn="l"/>
                <a:tab pos="402590" algn="l"/>
              </a:tabLst>
            </a:pPr>
            <a:endParaRPr lang="en-US" spc="-15" dirty="0">
              <a:solidFill>
                <a:schemeClr val="bg1"/>
              </a:solidFill>
              <a:latin typeface="Times New Roman" panose="02020603050405020304" pitchFamily="18" charset="0"/>
              <a:ea typeface="Times New Roman" panose="02020603050405020304" pitchFamily="18" charset="0"/>
            </a:endParaRPr>
          </a:p>
          <a:p>
            <a:pPr marL="459740" marR="0" indent="-285750" algn="just">
              <a:spcBef>
                <a:spcPts val="300"/>
              </a:spcBef>
              <a:spcAft>
                <a:spcPts val="300"/>
              </a:spcAft>
              <a:buFont typeface="Arial" panose="020B0604020202020204" pitchFamily="34" charset="0"/>
              <a:buChar char="•"/>
              <a:tabLst>
                <a:tab pos="-914400" algn="l"/>
                <a:tab pos="-457200" algn="l"/>
                <a:tab pos="173990" algn="l"/>
                <a:tab pos="402590" algn="l"/>
              </a:tabLst>
            </a:pPr>
            <a:r>
              <a:rPr lang="en-US" spc="-15" dirty="0">
                <a:solidFill>
                  <a:schemeClr val="bg1"/>
                </a:solidFill>
                <a:latin typeface="Times New Roman" panose="02020603050405020304" pitchFamily="18" charset="0"/>
                <a:ea typeface="Times New Roman" panose="02020603050405020304" pitchFamily="18" charset="0"/>
              </a:rPr>
              <a:t>“abundant opportunities for public input… a dialogue throughout the amendment process” – Durham Town Administrator</a:t>
            </a:r>
          </a:p>
          <a:p>
            <a:pPr marL="173990" marR="0" algn="just">
              <a:spcBef>
                <a:spcPts val="300"/>
              </a:spcBef>
              <a:spcAft>
                <a:spcPts val="300"/>
              </a:spcAft>
              <a:tabLst>
                <a:tab pos="-914400" algn="l"/>
                <a:tab pos="-457200" algn="l"/>
                <a:tab pos="173990" algn="l"/>
                <a:tab pos="402590" algn="l"/>
              </a:tabLst>
            </a:pPr>
            <a:endParaRPr lang="en-US" spc="-15" dirty="0">
              <a:solidFill>
                <a:schemeClr val="bg1"/>
              </a:solidFill>
              <a:latin typeface="Times New Roman" panose="02020603050405020304" pitchFamily="18" charset="0"/>
              <a:ea typeface="Times New Roman" panose="02020603050405020304" pitchFamily="18" charset="0"/>
            </a:endParaRPr>
          </a:p>
          <a:p>
            <a:pPr marL="459740" marR="0" indent="-285750" algn="just">
              <a:spcBef>
                <a:spcPts val="300"/>
              </a:spcBef>
              <a:spcAft>
                <a:spcPts val="300"/>
              </a:spcAft>
              <a:buFont typeface="Arial" panose="020B0604020202020204" pitchFamily="34" charset="0"/>
              <a:buChar char="•"/>
              <a:tabLst>
                <a:tab pos="-914400" algn="l"/>
                <a:tab pos="-457200" algn="l"/>
                <a:tab pos="173990" algn="l"/>
                <a:tab pos="402590" algn="l"/>
              </a:tabLst>
            </a:pPr>
            <a:r>
              <a:rPr lang="en-US" spc="-15" dirty="0">
                <a:solidFill>
                  <a:schemeClr val="bg1"/>
                </a:solidFill>
                <a:latin typeface="Times New Roman" panose="02020603050405020304" pitchFamily="18" charset="0"/>
                <a:ea typeface="Times New Roman" panose="02020603050405020304" pitchFamily="18" charset="0"/>
              </a:rPr>
              <a:t>“works quite well and is far more efficient… ample opportunity for public to weigh in…” – former Londonderry Town Administrator</a:t>
            </a:r>
          </a:p>
          <a:p>
            <a:pPr marL="631190" lvl="1" algn="just">
              <a:spcBef>
                <a:spcPts val="300"/>
              </a:spcBef>
              <a:spcAft>
                <a:spcPts val="300"/>
              </a:spcAft>
              <a:tabLst>
                <a:tab pos="-914400" algn="l"/>
                <a:tab pos="-457200" algn="l"/>
                <a:tab pos="173990" algn="l"/>
                <a:tab pos="402590" algn="l"/>
              </a:tabLst>
            </a:pPr>
            <a:r>
              <a:rPr lang="en-US" spc="-15" dirty="0">
                <a:solidFill>
                  <a:srgbClr val="0070C0"/>
                </a:solidFill>
                <a:latin typeface="Times New Roman" panose="02020603050405020304" pitchFamily="18" charset="0"/>
                <a:ea typeface="Times New Roman" panose="02020603050405020304" pitchFamily="18" charset="0"/>
              </a:rPr>
              <a:t>	</a:t>
            </a:r>
            <a:endParaRPr lang="en-US" spc="-15" dirty="0">
              <a:solidFill>
                <a:schemeClr val="bg1"/>
              </a:solidFill>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D1A603F1-BA55-9BB9-5438-7D20AA9347C2}"/>
              </a:ext>
            </a:extLst>
          </p:cNvPr>
          <p:cNvSpPr txBox="1"/>
          <p:nvPr/>
        </p:nvSpPr>
        <p:spPr>
          <a:xfrm>
            <a:off x="1404256" y="478826"/>
            <a:ext cx="9383485" cy="1067087"/>
          </a:xfrm>
          <a:prstGeom prst="rect">
            <a:avLst/>
          </a:prstGeom>
          <a:solidFill>
            <a:schemeClr val="tx1"/>
          </a:solidFill>
          <a:ln w="15875">
            <a:solidFill>
              <a:schemeClr val="bg1"/>
            </a:solidFill>
          </a:ln>
        </p:spPr>
        <p:txBody>
          <a:bodyPr wrap="square">
            <a:spAutoFit/>
          </a:bodyPr>
          <a:lstStyle/>
          <a:p>
            <a:pPr marL="0" marR="0" algn="just">
              <a:lnSpc>
                <a:spcPct val="107000"/>
              </a:lnSpc>
              <a:spcBef>
                <a:spcPts val="0"/>
              </a:spcBef>
              <a:spcAft>
                <a:spcPts val="0"/>
              </a:spcAft>
              <a:tabLst>
                <a:tab pos="1409700" algn="l"/>
              </a:tabLst>
            </a:pPr>
            <a:endParaRPr lang="en-US"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tabLst>
                <a:tab pos="1409700" algn="l"/>
              </a:tabLst>
            </a:pPr>
            <a:r>
              <a:rPr lang="en-US" sz="2400" b="1" dirty="0">
                <a:solidFill>
                  <a:schemeClr val="bg1"/>
                </a:solidFill>
                <a:latin typeface="Gill Sans MT" panose="020B0502020104020203" pitchFamily="34" charset="0"/>
                <a:ea typeface="Calibri" panose="020F0502020204030204" pitchFamily="34" charset="0"/>
                <a:cs typeface="Times New Roman" panose="02020603050405020304" pitchFamily="18" charset="0"/>
              </a:rPr>
              <a:t>Town Council Form of Government and Zoning Amendments</a:t>
            </a:r>
          </a:p>
          <a:p>
            <a:pPr marL="0" marR="0" algn="just">
              <a:lnSpc>
                <a:spcPct val="107000"/>
              </a:lnSpc>
              <a:spcBef>
                <a:spcPts val="0"/>
              </a:spcBef>
              <a:spcAft>
                <a:spcPts val="0"/>
              </a:spcAft>
              <a:tabLst>
                <a:tab pos="1409700" algn="l"/>
              </a:tabLst>
            </a:pP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black text on a white background&#10;&#10;Description automatically generated">
            <a:extLst>
              <a:ext uri="{FF2B5EF4-FFF2-40B4-BE49-F238E27FC236}">
                <a16:creationId xmlns:a16="http://schemas.microsoft.com/office/drawing/2014/main" id="{9CA4CAF8-A3DD-4B8B-7D78-A94BE63102E9}"/>
              </a:ext>
            </a:extLst>
          </p:cNvPr>
          <p:cNvPicPr>
            <a:picLocks noChangeAspect="1"/>
          </p:cNvPicPr>
          <p:nvPr/>
        </p:nvPicPr>
        <p:blipFill>
          <a:blip r:embed="rId2"/>
          <a:stretch>
            <a:fillRect/>
          </a:stretch>
        </p:blipFill>
        <p:spPr>
          <a:xfrm>
            <a:off x="2383291" y="1740291"/>
            <a:ext cx="7425418" cy="1339189"/>
          </a:xfrm>
          <a:prstGeom prst="rect">
            <a:avLst/>
          </a:prstGeom>
          <a:ln w="15875">
            <a:solidFill>
              <a:schemeClr val="bg1"/>
            </a:solidFill>
          </a:ln>
        </p:spPr>
      </p:pic>
      <p:cxnSp>
        <p:nvCxnSpPr>
          <p:cNvPr id="7" name="Straight Connector 6">
            <a:extLst>
              <a:ext uri="{FF2B5EF4-FFF2-40B4-BE49-F238E27FC236}">
                <a16:creationId xmlns:a16="http://schemas.microsoft.com/office/drawing/2014/main" id="{038A49D1-54BE-11A8-5D07-87E732B3D030}"/>
              </a:ext>
            </a:extLst>
          </p:cNvPr>
          <p:cNvCxnSpPr>
            <a:cxnSpLocks/>
          </p:cNvCxnSpPr>
          <p:nvPr/>
        </p:nvCxnSpPr>
        <p:spPr>
          <a:xfrm>
            <a:off x="3015342" y="4593772"/>
            <a:ext cx="3897087"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0F669B6-0D29-D9F7-259B-3A04024521B7}"/>
              </a:ext>
            </a:extLst>
          </p:cNvPr>
          <p:cNvCxnSpPr>
            <a:cxnSpLocks/>
          </p:cNvCxnSpPr>
          <p:nvPr/>
        </p:nvCxnSpPr>
        <p:spPr>
          <a:xfrm>
            <a:off x="7086600" y="5562600"/>
            <a:ext cx="2623457"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B86969D-28F8-7C08-F4AD-4062226F4939}"/>
              </a:ext>
            </a:extLst>
          </p:cNvPr>
          <p:cNvCxnSpPr>
            <a:cxnSpLocks/>
          </p:cNvCxnSpPr>
          <p:nvPr/>
        </p:nvCxnSpPr>
        <p:spPr>
          <a:xfrm>
            <a:off x="2895600" y="5845629"/>
            <a:ext cx="1088572"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3092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B60147-1417-5C32-1B3B-05FD6F261E7B}"/>
              </a:ext>
            </a:extLst>
          </p:cNvPr>
          <p:cNvSpPr txBox="1"/>
          <p:nvPr/>
        </p:nvSpPr>
        <p:spPr>
          <a:xfrm>
            <a:off x="2237014" y="2274838"/>
            <a:ext cx="7717972" cy="1477328"/>
          </a:xfrm>
          <a:prstGeom prst="rect">
            <a:avLst/>
          </a:prstGeom>
          <a:solidFill>
            <a:schemeClr val="tx1"/>
          </a:solidFill>
          <a:ln w="15875">
            <a:solidFill>
              <a:schemeClr val="bg1"/>
            </a:solidFill>
          </a:ln>
        </p:spPr>
        <p:txBody>
          <a:bodyPr wrap="square">
            <a:spAutoFit/>
          </a:bodyPr>
          <a:lstStyle/>
          <a:p>
            <a:pPr marL="402590" marR="0" indent="-228600" algn="just">
              <a:spcBef>
                <a:spcPts val="300"/>
              </a:spcBef>
              <a:spcAft>
                <a:spcPts val="300"/>
              </a:spcAft>
              <a:tabLst>
                <a:tab pos="-914400" algn="l"/>
                <a:tab pos="-457200" algn="l"/>
                <a:tab pos="173990" algn="l"/>
                <a:tab pos="402590" algn="l"/>
              </a:tabLst>
            </a:pPr>
            <a:r>
              <a:rPr lang="en-US" sz="1800" i="1" spc="-15" dirty="0">
                <a:solidFill>
                  <a:schemeClr val="bg1"/>
                </a:solidFill>
                <a:effectLst/>
                <a:latin typeface="Times New Roman" panose="02020603050405020304" pitchFamily="18" charset="0"/>
                <a:ea typeface="Times New Roman" panose="02020603050405020304" pitchFamily="18" charset="0"/>
              </a:rPr>
              <a:t>(4) Minor Revisions. </a:t>
            </a:r>
            <a:r>
              <a:rPr lang="en-US" sz="1800" b="1" i="1" spc="-15" dirty="0">
                <a:solidFill>
                  <a:schemeClr val="bg1"/>
                </a:solidFill>
                <a:effectLst/>
                <a:latin typeface="Times New Roman" panose="02020603050405020304" pitchFamily="18" charset="0"/>
                <a:ea typeface="Times New Roman" panose="02020603050405020304" pitchFamily="18" charset="0"/>
              </a:rPr>
              <a:t>At</a:t>
            </a:r>
            <a:r>
              <a:rPr lang="en-US" sz="1800" i="1" spc="-15" dirty="0">
                <a:solidFill>
                  <a:schemeClr val="bg1"/>
                </a:solidFill>
                <a:effectLst/>
                <a:latin typeface="Times New Roman" panose="02020603050405020304" pitchFamily="18" charset="0"/>
                <a:ea typeface="Times New Roman" panose="02020603050405020304" pitchFamily="18" charset="0"/>
              </a:rPr>
              <a:t> the public hearing, the Council may make minor textual changes to the proposed amendment. </a:t>
            </a:r>
            <a:r>
              <a:rPr lang="en-US" sz="1800" b="1" i="1" spc="-15" dirty="0">
                <a:solidFill>
                  <a:schemeClr val="bg1"/>
                </a:solidFill>
                <a:effectLst/>
                <a:latin typeface="Times New Roman" panose="02020603050405020304" pitchFamily="18" charset="0"/>
                <a:ea typeface="Times New Roman" panose="02020603050405020304" pitchFamily="18" charset="0"/>
              </a:rPr>
              <a:t>Changes to the proposed amendment shall not in any way alter the intended effect of the amendment as presented by the Planning Board and </a:t>
            </a:r>
            <a:r>
              <a:rPr lang="en-US" b="1" i="1" spc="-15" dirty="0">
                <a:solidFill>
                  <a:schemeClr val="bg1"/>
                </a:solidFill>
                <a:latin typeface="Times New Roman" panose="02020603050405020304" pitchFamily="18" charset="0"/>
                <a:ea typeface="Times New Roman" panose="02020603050405020304" pitchFamily="18" charset="0"/>
              </a:rPr>
              <a:t>the amendment shall remain substantially the same as that which was </a:t>
            </a:r>
            <a:r>
              <a:rPr lang="en-US" sz="1800" b="1" i="1" spc="-15" dirty="0">
                <a:solidFill>
                  <a:schemeClr val="bg1"/>
                </a:solidFill>
                <a:effectLst/>
                <a:latin typeface="Times New Roman" panose="02020603050405020304" pitchFamily="18" charset="0"/>
                <a:ea typeface="Times New Roman" panose="02020603050405020304" pitchFamily="18" charset="0"/>
              </a:rPr>
              <a:t>advertised for the public hearing. </a:t>
            </a:r>
            <a:endParaRPr lang="en-US" sz="1800" spc="-15" dirty="0">
              <a:solidFill>
                <a:schemeClr val="bg1"/>
              </a:solidFill>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D1A603F1-BA55-9BB9-5438-7D20AA9347C2}"/>
              </a:ext>
            </a:extLst>
          </p:cNvPr>
          <p:cNvSpPr txBox="1"/>
          <p:nvPr/>
        </p:nvSpPr>
        <p:spPr>
          <a:xfrm>
            <a:off x="1684564" y="1229809"/>
            <a:ext cx="8822871" cy="374077"/>
          </a:xfrm>
          <a:prstGeom prst="rect">
            <a:avLst/>
          </a:prstGeom>
          <a:solidFill>
            <a:schemeClr val="tx1"/>
          </a:solidFill>
          <a:ln w="15875">
            <a:solidFill>
              <a:schemeClr val="bg1"/>
            </a:solidFill>
          </a:ln>
        </p:spPr>
        <p:txBody>
          <a:bodyPr wrap="square">
            <a:spAutoFit/>
          </a:bodyPr>
          <a:lstStyle/>
          <a:p>
            <a:pPr marL="0" marR="0" algn="just">
              <a:lnSpc>
                <a:spcPct val="107000"/>
              </a:lnSpc>
              <a:spcBef>
                <a:spcPts val="0"/>
              </a:spcBef>
              <a:spcAft>
                <a:spcPts val="0"/>
              </a:spcAft>
              <a:tabLst>
                <a:tab pos="14097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490-102 Amendments– </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Establish process for amending ordinance through Town Council</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8453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Right 1">
            <a:extLst>
              <a:ext uri="{FF2B5EF4-FFF2-40B4-BE49-F238E27FC236}">
                <a16:creationId xmlns:a16="http://schemas.microsoft.com/office/drawing/2014/main" id="{E55F9106-D8B6-93DB-89FF-F00136FF4576}"/>
              </a:ext>
            </a:extLst>
          </p:cNvPr>
          <p:cNvSpPr/>
          <p:nvPr/>
        </p:nvSpPr>
        <p:spPr>
          <a:xfrm>
            <a:off x="233082" y="1694326"/>
            <a:ext cx="3872753" cy="2985247"/>
          </a:xfrm>
          <a:prstGeom prst="rightArrow">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u="sng" dirty="0">
                <a:solidFill>
                  <a:schemeClr val="bg1"/>
                </a:solidFill>
              </a:rPr>
              <a:t>Initiated by Planning Board</a:t>
            </a:r>
          </a:p>
          <a:p>
            <a:pPr algn="ctr"/>
            <a:r>
              <a:rPr lang="en-US" sz="1400" dirty="0">
                <a:solidFill>
                  <a:schemeClr val="bg1"/>
                </a:solidFill>
              </a:rPr>
              <a:t>- Recommendation at Public Hearing </a:t>
            </a:r>
          </a:p>
          <a:p>
            <a:pPr algn="ctr"/>
            <a:r>
              <a:rPr lang="en-US" sz="1400" dirty="0">
                <a:solidFill>
                  <a:schemeClr val="bg1"/>
                </a:solidFill>
              </a:rPr>
              <a:t>(submit 14 days following meeting)</a:t>
            </a:r>
          </a:p>
        </p:txBody>
      </p:sp>
      <p:sp>
        <p:nvSpPr>
          <p:cNvPr id="7" name="Rectangle 6">
            <a:extLst>
              <a:ext uri="{FF2B5EF4-FFF2-40B4-BE49-F238E27FC236}">
                <a16:creationId xmlns:a16="http://schemas.microsoft.com/office/drawing/2014/main" id="{4E55DD81-AD2C-1EE7-5CB4-959232D015C6}"/>
              </a:ext>
            </a:extLst>
          </p:cNvPr>
          <p:cNvSpPr/>
          <p:nvPr/>
        </p:nvSpPr>
        <p:spPr>
          <a:xfrm>
            <a:off x="4643718" y="2447361"/>
            <a:ext cx="2384612" cy="1479176"/>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Town Council </a:t>
            </a:r>
            <a:r>
              <a:rPr lang="en-US" dirty="0">
                <a:solidFill>
                  <a:schemeClr val="bg1"/>
                </a:solidFill>
              </a:rPr>
              <a:t>Host </a:t>
            </a:r>
            <a:r>
              <a:rPr lang="en-US" b="1" dirty="0">
                <a:solidFill>
                  <a:schemeClr val="bg1"/>
                </a:solidFill>
              </a:rPr>
              <a:t>First Read </a:t>
            </a:r>
            <a:r>
              <a:rPr lang="en-US" dirty="0">
                <a:solidFill>
                  <a:schemeClr val="bg1"/>
                </a:solidFill>
              </a:rPr>
              <a:t>at next scheduled meeting</a:t>
            </a:r>
          </a:p>
        </p:txBody>
      </p:sp>
      <p:sp>
        <p:nvSpPr>
          <p:cNvPr id="11" name="Arrow: U-Turn 10">
            <a:extLst>
              <a:ext uri="{FF2B5EF4-FFF2-40B4-BE49-F238E27FC236}">
                <a16:creationId xmlns:a16="http://schemas.microsoft.com/office/drawing/2014/main" id="{59A1F679-ADDE-98D8-D386-8FF51B4C66E8}"/>
              </a:ext>
            </a:extLst>
          </p:cNvPr>
          <p:cNvSpPr/>
          <p:nvPr/>
        </p:nvSpPr>
        <p:spPr>
          <a:xfrm rot="10800000" flipV="1">
            <a:off x="1344705" y="1120584"/>
            <a:ext cx="4554071" cy="1326776"/>
          </a:xfrm>
          <a:prstGeom prst="uturn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Arrow: Right 11">
            <a:extLst>
              <a:ext uri="{FF2B5EF4-FFF2-40B4-BE49-F238E27FC236}">
                <a16:creationId xmlns:a16="http://schemas.microsoft.com/office/drawing/2014/main" id="{2B87A6AD-9416-0853-7D51-C28225F1E501}"/>
              </a:ext>
            </a:extLst>
          </p:cNvPr>
          <p:cNvSpPr/>
          <p:nvPr/>
        </p:nvSpPr>
        <p:spPr>
          <a:xfrm>
            <a:off x="7028330" y="2877666"/>
            <a:ext cx="1559858" cy="618566"/>
          </a:xfrm>
          <a:prstGeom prst="right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762A06-5280-8BB7-5744-D7A3AA549D9F}"/>
              </a:ext>
            </a:extLst>
          </p:cNvPr>
          <p:cNvSpPr/>
          <p:nvPr/>
        </p:nvSpPr>
        <p:spPr>
          <a:xfrm>
            <a:off x="8821271" y="2447361"/>
            <a:ext cx="2384612" cy="1479176"/>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Town Council </a:t>
            </a:r>
            <a:r>
              <a:rPr lang="en-US" dirty="0">
                <a:solidFill>
                  <a:schemeClr val="bg1"/>
                </a:solidFill>
              </a:rPr>
              <a:t>Host </a:t>
            </a:r>
            <a:r>
              <a:rPr lang="en-US" b="1" dirty="0">
                <a:solidFill>
                  <a:schemeClr val="bg1"/>
                </a:solidFill>
              </a:rPr>
              <a:t>Public Hearing</a:t>
            </a:r>
          </a:p>
          <a:p>
            <a:pPr algn="ctr"/>
            <a:r>
              <a:rPr lang="en-US" sz="1400" dirty="0">
                <a:solidFill>
                  <a:schemeClr val="bg1"/>
                </a:solidFill>
              </a:rPr>
              <a:t>- 6 votes to pass</a:t>
            </a:r>
          </a:p>
        </p:txBody>
      </p:sp>
      <p:sp>
        <p:nvSpPr>
          <p:cNvPr id="14" name="Arrow: Up-Down 13">
            <a:extLst>
              <a:ext uri="{FF2B5EF4-FFF2-40B4-BE49-F238E27FC236}">
                <a16:creationId xmlns:a16="http://schemas.microsoft.com/office/drawing/2014/main" id="{4BEB3618-6EBB-3C37-A754-9314A2FC1814}"/>
              </a:ext>
            </a:extLst>
          </p:cNvPr>
          <p:cNvSpPr/>
          <p:nvPr/>
        </p:nvSpPr>
        <p:spPr>
          <a:xfrm rot="10800000">
            <a:off x="1344705" y="3989290"/>
            <a:ext cx="618568" cy="1120590"/>
          </a:xfrm>
          <a:prstGeom prst="upDown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58E846B-7DB0-D7E4-CDDC-A262678E311F}"/>
              </a:ext>
            </a:extLst>
          </p:cNvPr>
          <p:cNvSpPr/>
          <p:nvPr/>
        </p:nvSpPr>
        <p:spPr>
          <a:xfrm>
            <a:off x="703730" y="5212975"/>
            <a:ext cx="1900518" cy="596152"/>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Supplemental Recommendation</a:t>
            </a:r>
          </a:p>
        </p:txBody>
      </p:sp>
      <p:sp>
        <p:nvSpPr>
          <p:cNvPr id="16" name="Arrow: Right 15">
            <a:extLst>
              <a:ext uri="{FF2B5EF4-FFF2-40B4-BE49-F238E27FC236}">
                <a16:creationId xmlns:a16="http://schemas.microsoft.com/office/drawing/2014/main" id="{5DDC21DE-514A-8FFA-6B3B-A5A32F7789A7}"/>
              </a:ext>
            </a:extLst>
          </p:cNvPr>
          <p:cNvSpPr/>
          <p:nvPr/>
        </p:nvSpPr>
        <p:spPr>
          <a:xfrm rot="5400000">
            <a:off x="5226421" y="4177549"/>
            <a:ext cx="1120590" cy="618566"/>
          </a:xfrm>
          <a:prstGeom prst="right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710A4EB-E1D3-DE4C-2705-D8F3A9C65B62}"/>
              </a:ext>
            </a:extLst>
          </p:cNvPr>
          <p:cNvSpPr/>
          <p:nvPr/>
        </p:nvSpPr>
        <p:spPr>
          <a:xfrm>
            <a:off x="4715436" y="5212975"/>
            <a:ext cx="2187388" cy="596152"/>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Vote </a:t>
            </a:r>
            <a:r>
              <a:rPr lang="en-US" b="1" i="1" dirty="0">
                <a:solidFill>
                  <a:schemeClr val="bg1"/>
                </a:solidFill>
              </a:rPr>
              <a:t>not </a:t>
            </a:r>
            <a:r>
              <a:rPr lang="en-US" dirty="0">
                <a:solidFill>
                  <a:schemeClr val="bg1"/>
                </a:solidFill>
              </a:rPr>
              <a:t>to pass</a:t>
            </a:r>
          </a:p>
          <a:p>
            <a:pPr algn="ctr"/>
            <a:r>
              <a:rPr lang="en-US" sz="1400" dirty="0">
                <a:solidFill>
                  <a:schemeClr val="bg1"/>
                </a:solidFill>
              </a:rPr>
              <a:t>(Amendment Dies)</a:t>
            </a:r>
          </a:p>
        </p:txBody>
      </p:sp>
      <p:sp>
        <p:nvSpPr>
          <p:cNvPr id="19" name="TextBox 18">
            <a:extLst>
              <a:ext uri="{FF2B5EF4-FFF2-40B4-BE49-F238E27FC236}">
                <a16:creationId xmlns:a16="http://schemas.microsoft.com/office/drawing/2014/main" id="{23A0D351-E49C-B321-A4D0-C5AE90358267}"/>
              </a:ext>
            </a:extLst>
          </p:cNvPr>
          <p:cNvSpPr txBox="1"/>
          <p:nvPr/>
        </p:nvSpPr>
        <p:spPr>
          <a:xfrm>
            <a:off x="2519082" y="1086631"/>
            <a:ext cx="2124636" cy="369332"/>
          </a:xfrm>
          <a:prstGeom prst="rect">
            <a:avLst/>
          </a:prstGeom>
          <a:noFill/>
        </p:spPr>
        <p:txBody>
          <a:bodyPr wrap="square" rtlCol="0">
            <a:spAutoFit/>
          </a:bodyPr>
          <a:lstStyle/>
          <a:p>
            <a:pPr algn="ctr"/>
            <a:r>
              <a:rPr lang="en-US" dirty="0">
                <a:solidFill>
                  <a:schemeClr val="bg1"/>
                </a:solidFill>
              </a:rPr>
              <a:t>Refer Changes to PB</a:t>
            </a:r>
          </a:p>
        </p:txBody>
      </p:sp>
      <p:sp>
        <p:nvSpPr>
          <p:cNvPr id="20" name="TextBox 19">
            <a:extLst>
              <a:ext uri="{FF2B5EF4-FFF2-40B4-BE49-F238E27FC236}">
                <a16:creationId xmlns:a16="http://schemas.microsoft.com/office/drawing/2014/main" id="{1577EB0D-AEC3-4CDB-614F-C7D0435DCA63}"/>
              </a:ext>
            </a:extLst>
          </p:cNvPr>
          <p:cNvSpPr txBox="1"/>
          <p:nvPr/>
        </p:nvSpPr>
        <p:spPr>
          <a:xfrm>
            <a:off x="6723530" y="3002283"/>
            <a:ext cx="1855694" cy="369332"/>
          </a:xfrm>
          <a:prstGeom prst="rect">
            <a:avLst/>
          </a:prstGeom>
          <a:noFill/>
        </p:spPr>
        <p:txBody>
          <a:bodyPr wrap="square" rtlCol="0">
            <a:spAutoFit/>
          </a:bodyPr>
          <a:lstStyle/>
          <a:p>
            <a:pPr algn="ctr"/>
            <a:r>
              <a:rPr lang="en-US" dirty="0">
                <a:solidFill>
                  <a:schemeClr val="bg1"/>
                </a:solidFill>
              </a:rPr>
              <a:t>Pass</a:t>
            </a:r>
          </a:p>
        </p:txBody>
      </p:sp>
      <p:sp>
        <p:nvSpPr>
          <p:cNvPr id="23" name="Rectangle 22">
            <a:extLst>
              <a:ext uri="{FF2B5EF4-FFF2-40B4-BE49-F238E27FC236}">
                <a16:creationId xmlns:a16="http://schemas.microsoft.com/office/drawing/2014/main" id="{F9D97FB9-9407-333B-12AC-58EE83930975}"/>
              </a:ext>
            </a:extLst>
          </p:cNvPr>
          <p:cNvSpPr/>
          <p:nvPr/>
        </p:nvSpPr>
        <p:spPr>
          <a:xfrm>
            <a:off x="6364942" y="329998"/>
            <a:ext cx="4912657" cy="941299"/>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Initiated by Planning Board</a:t>
            </a:r>
          </a:p>
        </p:txBody>
      </p:sp>
    </p:spTree>
    <p:extLst>
      <p:ext uri="{BB962C8B-B14F-4D97-AF65-F5344CB8AC3E}">
        <p14:creationId xmlns:p14="http://schemas.microsoft.com/office/powerpoint/2010/main" val="4238884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Right 1">
            <a:extLst>
              <a:ext uri="{FF2B5EF4-FFF2-40B4-BE49-F238E27FC236}">
                <a16:creationId xmlns:a16="http://schemas.microsoft.com/office/drawing/2014/main" id="{E55F9106-D8B6-93DB-89FF-F00136FF4576}"/>
              </a:ext>
            </a:extLst>
          </p:cNvPr>
          <p:cNvSpPr/>
          <p:nvPr/>
        </p:nvSpPr>
        <p:spPr>
          <a:xfrm>
            <a:off x="233082" y="2224523"/>
            <a:ext cx="3872753" cy="2985247"/>
          </a:xfrm>
          <a:prstGeom prst="rightArrow">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Planning Board</a:t>
            </a:r>
            <a:endParaRPr lang="en-US" sz="1400" dirty="0">
              <a:solidFill>
                <a:schemeClr val="bg1"/>
              </a:solidFill>
            </a:endParaRPr>
          </a:p>
          <a:p>
            <a:r>
              <a:rPr lang="en-US" sz="1400" dirty="0">
                <a:solidFill>
                  <a:schemeClr val="bg1"/>
                </a:solidFill>
              </a:rPr>
              <a:t>- Recommendation at Public Hearing        </a:t>
            </a:r>
          </a:p>
          <a:p>
            <a:r>
              <a:rPr lang="en-US" sz="1400" dirty="0">
                <a:solidFill>
                  <a:schemeClr val="bg1"/>
                </a:solidFill>
              </a:rPr>
              <a:t>        *60 days from initial consideration</a:t>
            </a:r>
          </a:p>
          <a:p>
            <a:r>
              <a:rPr lang="en-US" sz="1400" dirty="0">
                <a:solidFill>
                  <a:schemeClr val="bg1"/>
                </a:solidFill>
              </a:rPr>
              <a:t>        *TC grants extension at discretion</a:t>
            </a:r>
          </a:p>
          <a:p>
            <a:r>
              <a:rPr lang="en-US" sz="1400" dirty="0">
                <a:solidFill>
                  <a:schemeClr val="bg1"/>
                </a:solidFill>
              </a:rPr>
              <a:t>        *14 days following meeting for rec.</a:t>
            </a:r>
          </a:p>
        </p:txBody>
      </p:sp>
      <p:sp>
        <p:nvSpPr>
          <p:cNvPr id="7" name="Rectangle 6">
            <a:extLst>
              <a:ext uri="{FF2B5EF4-FFF2-40B4-BE49-F238E27FC236}">
                <a16:creationId xmlns:a16="http://schemas.microsoft.com/office/drawing/2014/main" id="{4E55DD81-AD2C-1EE7-5CB4-959232D015C6}"/>
              </a:ext>
            </a:extLst>
          </p:cNvPr>
          <p:cNvSpPr/>
          <p:nvPr/>
        </p:nvSpPr>
        <p:spPr>
          <a:xfrm>
            <a:off x="4643718" y="2977558"/>
            <a:ext cx="2384612" cy="1479176"/>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Town Council </a:t>
            </a:r>
            <a:r>
              <a:rPr lang="en-US" dirty="0">
                <a:solidFill>
                  <a:schemeClr val="bg1"/>
                </a:solidFill>
              </a:rPr>
              <a:t>Host </a:t>
            </a:r>
            <a:r>
              <a:rPr lang="en-US" b="1" dirty="0">
                <a:solidFill>
                  <a:schemeClr val="bg1"/>
                </a:solidFill>
              </a:rPr>
              <a:t>First Read </a:t>
            </a:r>
            <a:r>
              <a:rPr lang="en-US" dirty="0">
                <a:solidFill>
                  <a:schemeClr val="bg1"/>
                </a:solidFill>
              </a:rPr>
              <a:t>at next scheduled meeting</a:t>
            </a:r>
          </a:p>
        </p:txBody>
      </p:sp>
      <p:sp>
        <p:nvSpPr>
          <p:cNvPr id="11" name="Arrow: U-Turn 10">
            <a:extLst>
              <a:ext uri="{FF2B5EF4-FFF2-40B4-BE49-F238E27FC236}">
                <a16:creationId xmlns:a16="http://schemas.microsoft.com/office/drawing/2014/main" id="{59A1F679-ADDE-98D8-D386-8FF51B4C66E8}"/>
              </a:ext>
            </a:extLst>
          </p:cNvPr>
          <p:cNvSpPr/>
          <p:nvPr/>
        </p:nvSpPr>
        <p:spPr>
          <a:xfrm rot="10800000" flipV="1">
            <a:off x="1344705" y="1650781"/>
            <a:ext cx="4554071" cy="1326776"/>
          </a:xfrm>
          <a:prstGeom prst="uturn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Arrow: Right 11">
            <a:extLst>
              <a:ext uri="{FF2B5EF4-FFF2-40B4-BE49-F238E27FC236}">
                <a16:creationId xmlns:a16="http://schemas.microsoft.com/office/drawing/2014/main" id="{2B87A6AD-9416-0853-7D51-C28225F1E501}"/>
              </a:ext>
            </a:extLst>
          </p:cNvPr>
          <p:cNvSpPr/>
          <p:nvPr/>
        </p:nvSpPr>
        <p:spPr>
          <a:xfrm>
            <a:off x="7028330" y="3407863"/>
            <a:ext cx="1559858" cy="618566"/>
          </a:xfrm>
          <a:prstGeom prst="right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762A06-5280-8BB7-5744-D7A3AA549D9F}"/>
              </a:ext>
            </a:extLst>
          </p:cNvPr>
          <p:cNvSpPr/>
          <p:nvPr/>
        </p:nvSpPr>
        <p:spPr>
          <a:xfrm>
            <a:off x="8821271" y="2977558"/>
            <a:ext cx="2384612" cy="1479176"/>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Town Council </a:t>
            </a:r>
            <a:r>
              <a:rPr lang="en-US" dirty="0">
                <a:solidFill>
                  <a:schemeClr val="bg1"/>
                </a:solidFill>
              </a:rPr>
              <a:t>Host </a:t>
            </a:r>
            <a:r>
              <a:rPr lang="en-US" b="1" dirty="0">
                <a:solidFill>
                  <a:schemeClr val="bg1"/>
                </a:solidFill>
              </a:rPr>
              <a:t>Public Hearing</a:t>
            </a:r>
          </a:p>
          <a:p>
            <a:pPr algn="ctr"/>
            <a:r>
              <a:rPr lang="en-US" sz="1400" dirty="0">
                <a:solidFill>
                  <a:schemeClr val="bg1"/>
                </a:solidFill>
              </a:rPr>
              <a:t>- 6 votes to pass</a:t>
            </a:r>
          </a:p>
        </p:txBody>
      </p:sp>
      <p:sp>
        <p:nvSpPr>
          <p:cNvPr id="14" name="Arrow: Up-Down 13">
            <a:extLst>
              <a:ext uri="{FF2B5EF4-FFF2-40B4-BE49-F238E27FC236}">
                <a16:creationId xmlns:a16="http://schemas.microsoft.com/office/drawing/2014/main" id="{4BEB3618-6EBB-3C37-A754-9314A2FC1814}"/>
              </a:ext>
            </a:extLst>
          </p:cNvPr>
          <p:cNvSpPr/>
          <p:nvPr/>
        </p:nvSpPr>
        <p:spPr>
          <a:xfrm rot="10800000">
            <a:off x="1344705" y="4519487"/>
            <a:ext cx="618568" cy="1120590"/>
          </a:xfrm>
          <a:prstGeom prst="upDown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58E846B-7DB0-D7E4-CDDC-A262678E311F}"/>
              </a:ext>
            </a:extLst>
          </p:cNvPr>
          <p:cNvSpPr/>
          <p:nvPr/>
        </p:nvSpPr>
        <p:spPr>
          <a:xfrm>
            <a:off x="703730" y="5743172"/>
            <a:ext cx="1900518" cy="596152"/>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Supplemental Recommendation</a:t>
            </a:r>
          </a:p>
        </p:txBody>
      </p:sp>
      <p:sp>
        <p:nvSpPr>
          <p:cNvPr id="16" name="Arrow: Right 15">
            <a:extLst>
              <a:ext uri="{FF2B5EF4-FFF2-40B4-BE49-F238E27FC236}">
                <a16:creationId xmlns:a16="http://schemas.microsoft.com/office/drawing/2014/main" id="{5DDC21DE-514A-8FFA-6B3B-A5A32F7789A7}"/>
              </a:ext>
            </a:extLst>
          </p:cNvPr>
          <p:cNvSpPr/>
          <p:nvPr/>
        </p:nvSpPr>
        <p:spPr>
          <a:xfrm rot="5400000">
            <a:off x="5226421" y="4707746"/>
            <a:ext cx="1120590" cy="618566"/>
          </a:xfrm>
          <a:prstGeom prst="right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710A4EB-E1D3-DE4C-2705-D8F3A9C65B62}"/>
              </a:ext>
            </a:extLst>
          </p:cNvPr>
          <p:cNvSpPr/>
          <p:nvPr/>
        </p:nvSpPr>
        <p:spPr>
          <a:xfrm>
            <a:off x="4715436" y="5743172"/>
            <a:ext cx="2187388" cy="596152"/>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Vote </a:t>
            </a:r>
            <a:r>
              <a:rPr lang="en-US" b="1" i="1" dirty="0">
                <a:solidFill>
                  <a:schemeClr val="bg1"/>
                </a:solidFill>
              </a:rPr>
              <a:t>not </a:t>
            </a:r>
            <a:r>
              <a:rPr lang="en-US" dirty="0">
                <a:solidFill>
                  <a:schemeClr val="bg1"/>
                </a:solidFill>
              </a:rPr>
              <a:t>to pass</a:t>
            </a:r>
          </a:p>
          <a:p>
            <a:pPr algn="ctr"/>
            <a:r>
              <a:rPr lang="en-US" sz="1400" dirty="0">
                <a:solidFill>
                  <a:schemeClr val="bg1"/>
                </a:solidFill>
              </a:rPr>
              <a:t>(Amendment Dies)</a:t>
            </a:r>
          </a:p>
        </p:txBody>
      </p:sp>
      <p:sp>
        <p:nvSpPr>
          <p:cNvPr id="19" name="TextBox 18">
            <a:extLst>
              <a:ext uri="{FF2B5EF4-FFF2-40B4-BE49-F238E27FC236}">
                <a16:creationId xmlns:a16="http://schemas.microsoft.com/office/drawing/2014/main" id="{23A0D351-E49C-B321-A4D0-C5AE90358267}"/>
              </a:ext>
            </a:extLst>
          </p:cNvPr>
          <p:cNvSpPr txBox="1"/>
          <p:nvPr/>
        </p:nvSpPr>
        <p:spPr>
          <a:xfrm>
            <a:off x="2519082" y="1616828"/>
            <a:ext cx="2124636" cy="369332"/>
          </a:xfrm>
          <a:prstGeom prst="rect">
            <a:avLst/>
          </a:prstGeom>
          <a:noFill/>
        </p:spPr>
        <p:txBody>
          <a:bodyPr wrap="square" rtlCol="0">
            <a:spAutoFit/>
          </a:bodyPr>
          <a:lstStyle/>
          <a:p>
            <a:pPr algn="ctr"/>
            <a:r>
              <a:rPr lang="en-US" dirty="0">
                <a:solidFill>
                  <a:schemeClr val="bg1"/>
                </a:solidFill>
              </a:rPr>
              <a:t>Refer Changes to PB</a:t>
            </a:r>
          </a:p>
        </p:txBody>
      </p:sp>
      <p:sp>
        <p:nvSpPr>
          <p:cNvPr id="20" name="TextBox 19">
            <a:extLst>
              <a:ext uri="{FF2B5EF4-FFF2-40B4-BE49-F238E27FC236}">
                <a16:creationId xmlns:a16="http://schemas.microsoft.com/office/drawing/2014/main" id="{1577EB0D-AEC3-4CDB-614F-C7D0435DCA63}"/>
              </a:ext>
            </a:extLst>
          </p:cNvPr>
          <p:cNvSpPr txBox="1"/>
          <p:nvPr/>
        </p:nvSpPr>
        <p:spPr>
          <a:xfrm>
            <a:off x="6723530" y="3532480"/>
            <a:ext cx="1855694" cy="369332"/>
          </a:xfrm>
          <a:prstGeom prst="rect">
            <a:avLst/>
          </a:prstGeom>
          <a:noFill/>
        </p:spPr>
        <p:txBody>
          <a:bodyPr wrap="square" rtlCol="0">
            <a:spAutoFit/>
          </a:bodyPr>
          <a:lstStyle/>
          <a:p>
            <a:pPr algn="ctr"/>
            <a:r>
              <a:rPr lang="en-US" dirty="0">
                <a:solidFill>
                  <a:schemeClr val="bg1"/>
                </a:solidFill>
              </a:rPr>
              <a:t>Pass</a:t>
            </a:r>
          </a:p>
        </p:txBody>
      </p:sp>
      <p:sp>
        <p:nvSpPr>
          <p:cNvPr id="6" name="Arrow: Right 5">
            <a:extLst>
              <a:ext uri="{FF2B5EF4-FFF2-40B4-BE49-F238E27FC236}">
                <a16:creationId xmlns:a16="http://schemas.microsoft.com/office/drawing/2014/main" id="{C59BB954-E8C7-8193-44F7-7D41A1C338F1}"/>
              </a:ext>
            </a:extLst>
          </p:cNvPr>
          <p:cNvSpPr/>
          <p:nvPr/>
        </p:nvSpPr>
        <p:spPr>
          <a:xfrm rot="5400000">
            <a:off x="-51228" y="1591869"/>
            <a:ext cx="1509915" cy="618566"/>
          </a:xfrm>
          <a:prstGeom prst="right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F93985A-D47F-804F-1DEA-3BA5EFA4EEDE}"/>
              </a:ext>
            </a:extLst>
          </p:cNvPr>
          <p:cNvSpPr/>
          <p:nvPr/>
        </p:nvSpPr>
        <p:spPr>
          <a:xfrm>
            <a:off x="170330" y="405645"/>
            <a:ext cx="2348751" cy="740548"/>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u="sng" dirty="0">
                <a:solidFill>
                  <a:schemeClr val="bg1"/>
                </a:solidFill>
              </a:rPr>
              <a:t>Initiated by Town Council</a:t>
            </a:r>
          </a:p>
        </p:txBody>
      </p:sp>
      <p:sp>
        <p:nvSpPr>
          <p:cNvPr id="3" name="Rectangle 2">
            <a:extLst>
              <a:ext uri="{FF2B5EF4-FFF2-40B4-BE49-F238E27FC236}">
                <a16:creationId xmlns:a16="http://schemas.microsoft.com/office/drawing/2014/main" id="{2BA702F8-F9CB-328D-4E52-54E1E0EF3EB4}"/>
              </a:ext>
            </a:extLst>
          </p:cNvPr>
          <p:cNvSpPr/>
          <p:nvPr/>
        </p:nvSpPr>
        <p:spPr>
          <a:xfrm>
            <a:off x="6364942" y="329998"/>
            <a:ext cx="4912657" cy="941299"/>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Initiated by Town Council</a:t>
            </a:r>
          </a:p>
        </p:txBody>
      </p:sp>
    </p:spTree>
    <p:extLst>
      <p:ext uri="{BB962C8B-B14F-4D97-AF65-F5344CB8AC3E}">
        <p14:creationId xmlns:p14="http://schemas.microsoft.com/office/powerpoint/2010/main" val="2293885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Right 1">
            <a:extLst>
              <a:ext uri="{FF2B5EF4-FFF2-40B4-BE49-F238E27FC236}">
                <a16:creationId xmlns:a16="http://schemas.microsoft.com/office/drawing/2014/main" id="{E55F9106-D8B6-93DB-89FF-F00136FF4576}"/>
              </a:ext>
            </a:extLst>
          </p:cNvPr>
          <p:cNvSpPr/>
          <p:nvPr/>
        </p:nvSpPr>
        <p:spPr>
          <a:xfrm>
            <a:off x="233082" y="2224523"/>
            <a:ext cx="3872753" cy="2985247"/>
          </a:xfrm>
          <a:prstGeom prst="rightArrow">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Planning Board</a:t>
            </a:r>
          </a:p>
          <a:p>
            <a:pPr algn="ctr"/>
            <a:r>
              <a:rPr lang="en-US" sz="1400" dirty="0">
                <a:solidFill>
                  <a:schemeClr val="bg1"/>
                </a:solidFill>
              </a:rPr>
              <a:t>- Recommendation at Public Hearing </a:t>
            </a:r>
          </a:p>
          <a:p>
            <a:r>
              <a:rPr lang="en-US" sz="1400" dirty="0">
                <a:solidFill>
                  <a:schemeClr val="bg1"/>
                </a:solidFill>
              </a:rPr>
              <a:t>	*60 days from initial consideration</a:t>
            </a:r>
          </a:p>
          <a:p>
            <a:r>
              <a:rPr lang="en-US" sz="1400" dirty="0">
                <a:solidFill>
                  <a:schemeClr val="bg1"/>
                </a:solidFill>
              </a:rPr>
              <a:t>	*TC may grant 30 day extension</a:t>
            </a:r>
          </a:p>
          <a:p>
            <a:r>
              <a:rPr lang="en-US" sz="1400" dirty="0">
                <a:solidFill>
                  <a:schemeClr val="bg1"/>
                </a:solidFill>
              </a:rPr>
              <a:t>	*14 days following meeting for rec</a:t>
            </a:r>
          </a:p>
        </p:txBody>
      </p:sp>
      <p:sp>
        <p:nvSpPr>
          <p:cNvPr id="7" name="Rectangle 6">
            <a:extLst>
              <a:ext uri="{FF2B5EF4-FFF2-40B4-BE49-F238E27FC236}">
                <a16:creationId xmlns:a16="http://schemas.microsoft.com/office/drawing/2014/main" id="{4E55DD81-AD2C-1EE7-5CB4-959232D015C6}"/>
              </a:ext>
            </a:extLst>
          </p:cNvPr>
          <p:cNvSpPr/>
          <p:nvPr/>
        </p:nvSpPr>
        <p:spPr>
          <a:xfrm>
            <a:off x="4643718" y="2977558"/>
            <a:ext cx="2384612" cy="1479176"/>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Town Council </a:t>
            </a:r>
            <a:r>
              <a:rPr lang="en-US" dirty="0">
                <a:solidFill>
                  <a:schemeClr val="bg1"/>
                </a:solidFill>
              </a:rPr>
              <a:t>Host </a:t>
            </a:r>
            <a:r>
              <a:rPr lang="en-US" b="1" dirty="0">
                <a:solidFill>
                  <a:schemeClr val="bg1"/>
                </a:solidFill>
              </a:rPr>
              <a:t>First Read </a:t>
            </a:r>
            <a:r>
              <a:rPr lang="en-US" dirty="0">
                <a:solidFill>
                  <a:schemeClr val="bg1"/>
                </a:solidFill>
              </a:rPr>
              <a:t>at next scheduled meeting</a:t>
            </a:r>
          </a:p>
        </p:txBody>
      </p:sp>
      <p:sp>
        <p:nvSpPr>
          <p:cNvPr id="11" name="Arrow: U-Turn 10">
            <a:extLst>
              <a:ext uri="{FF2B5EF4-FFF2-40B4-BE49-F238E27FC236}">
                <a16:creationId xmlns:a16="http://schemas.microsoft.com/office/drawing/2014/main" id="{59A1F679-ADDE-98D8-D386-8FF51B4C66E8}"/>
              </a:ext>
            </a:extLst>
          </p:cNvPr>
          <p:cNvSpPr/>
          <p:nvPr/>
        </p:nvSpPr>
        <p:spPr>
          <a:xfrm rot="10800000" flipV="1">
            <a:off x="1344705" y="1650781"/>
            <a:ext cx="4554071" cy="1326776"/>
          </a:xfrm>
          <a:prstGeom prst="uturn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Arrow: Right 11">
            <a:extLst>
              <a:ext uri="{FF2B5EF4-FFF2-40B4-BE49-F238E27FC236}">
                <a16:creationId xmlns:a16="http://schemas.microsoft.com/office/drawing/2014/main" id="{2B87A6AD-9416-0853-7D51-C28225F1E501}"/>
              </a:ext>
            </a:extLst>
          </p:cNvPr>
          <p:cNvSpPr/>
          <p:nvPr/>
        </p:nvSpPr>
        <p:spPr>
          <a:xfrm>
            <a:off x="7028330" y="3407863"/>
            <a:ext cx="1559858" cy="618566"/>
          </a:xfrm>
          <a:prstGeom prst="right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762A06-5280-8BB7-5744-D7A3AA549D9F}"/>
              </a:ext>
            </a:extLst>
          </p:cNvPr>
          <p:cNvSpPr/>
          <p:nvPr/>
        </p:nvSpPr>
        <p:spPr>
          <a:xfrm>
            <a:off x="8821271" y="2977558"/>
            <a:ext cx="2384612" cy="1479176"/>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Town Council </a:t>
            </a:r>
            <a:r>
              <a:rPr lang="en-US" dirty="0">
                <a:solidFill>
                  <a:schemeClr val="bg1"/>
                </a:solidFill>
              </a:rPr>
              <a:t>Host </a:t>
            </a:r>
            <a:r>
              <a:rPr lang="en-US" b="1" dirty="0">
                <a:solidFill>
                  <a:schemeClr val="bg1"/>
                </a:solidFill>
              </a:rPr>
              <a:t>Public Hearing</a:t>
            </a:r>
          </a:p>
          <a:p>
            <a:pPr algn="ctr"/>
            <a:r>
              <a:rPr lang="en-US" sz="1400" dirty="0">
                <a:solidFill>
                  <a:schemeClr val="bg1"/>
                </a:solidFill>
              </a:rPr>
              <a:t>- 6 votes to pass</a:t>
            </a:r>
          </a:p>
        </p:txBody>
      </p:sp>
      <p:sp>
        <p:nvSpPr>
          <p:cNvPr id="14" name="Arrow: Up-Down 13">
            <a:extLst>
              <a:ext uri="{FF2B5EF4-FFF2-40B4-BE49-F238E27FC236}">
                <a16:creationId xmlns:a16="http://schemas.microsoft.com/office/drawing/2014/main" id="{4BEB3618-6EBB-3C37-A754-9314A2FC1814}"/>
              </a:ext>
            </a:extLst>
          </p:cNvPr>
          <p:cNvSpPr/>
          <p:nvPr/>
        </p:nvSpPr>
        <p:spPr>
          <a:xfrm rot="10800000">
            <a:off x="1344705" y="4519487"/>
            <a:ext cx="618568" cy="1120590"/>
          </a:xfrm>
          <a:prstGeom prst="upDown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58E846B-7DB0-D7E4-CDDC-A262678E311F}"/>
              </a:ext>
            </a:extLst>
          </p:cNvPr>
          <p:cNvSpPr/>
          <p:nvPr/>
        </p:nvSpPr>
        <p:spPr>
          <a:xfrm>
            <a:off x="703730" y="5743172"/>
            <a:ext cx="1900518" cy="596152"/>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Supplemental Recommendation</a:t>
            </a:r>
          </a:p>
        </p:txBody>
      </p:sp>
      <p:sp>
        <p:nvSpPr>
          <p:cNvPr id="16" name="Arrow: Right 15">
            <a:extLst>
              <a:ext uri="{FF2B5EF4-FFF2-40B4-BE49-F238E27FC236}">
                <a16:creationId xmlns:a16="http://schemas.microsoft.com/office/drawing/2014/main" id="{5DDC21DE-514A-8FFA-6B3B-A5A32F7789A7}"/>
              </a:ext>
            </a:extLst>
          </p:cNvPr>
          <p:cNvSpPr/>
          <p:nvPr/>
        </p:nvSpPr>
        <p:spPr>
          <a:xfrm rot="5400000">
            <a:off x="5226421" y="4707746"/>
            <a:ext cx="1120590" cy="618566"/>
          </a:xfrm>
          <a:prstGeom prst="right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710A4EB-E1D3-DE4C-2705-D8F3A9C65B62}"/>
              </a:ext>
            </a:extLst>
          </p:cNvPr>
          <p:cNvSpPr/>
          <p:nvPr/>
        </p:nvSpPr>
        <p:spPr>
          <a:xfrm>
            <a:off x="4715436" y="5743172"/>
            <a:ext cx="2187388" cy="596152"/>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Vote </a:t>
            </a:r>
            <a:r>
              <a:rPr lang="en-US" b="1" i="1" dirty="0">
                <a:solidFill>
                  <a:schemeClr val="bg1"/>
                </a:solidFill>
              </a:rPr>
              <a:t>not </a:t>
            </a:r>
            <a:r>
              <a:rPr lang="en-US" dirty="0">
                <a:solidFill>
                  <a:schemeClr val="bg1"/>
                </a:solidFill>
              </a:rPr>
              <a:t>to pass</a:t>
            </a:r>
          </a:p>
          <a:p>
            <a:pPr algn="ctr"/>
            <a:r>
              <a:rPr lang="en-US" sz="1400" dirty="0">
                <a:solidFill>
                  <a:schemeClr val="bg1"/>
                </a:solidFill>
              </a:rPr>
              <a:t>(Amendment Dies)</a:t>
            </a:r>
          </a:p>
        </p:txBody>
      </p:sp>
      <p:sp>
        <p:nvSpPr>
          <p:cNvPr id="19" name="TextBox 18">
            <a:extLst>
              <a:ext uri="{FF2B5EF4-FFF2-40B4-BE49-F238E27FC236}">
                <a16:creationId xmlns:a16="http://schemas.microsoft.com/office/drawing/2014/main" id="{23A0D351-E49C-B321-A4D0-C5AE90358267}"/>
              </a:ext>
            </a:extLst>
          </p:cNvPr>
          <p:cNvSpPr txBox="1"/>
          <p:nvPr/>
        </p:nvSpPr>
        <p:spPr>
          <a:xfrm>
            <a:off x="2519082" y="1616828"/>
            <a:ext cx="2124636" cy="369332"/>
          </a:xfrm>
          <a:prstGeom prst="rect">
            <a:avLst/>
          </a:prstGeom>
          <a:noFill/>
        </p:spPr>
        <p:txBody>
          <a:bodyPr wrap="square" rtlCol="0">
            <a:spAutoFit/>
          </a:bodyPr>
          <a:lstStyle/>
          <a:p>
            <a:pPr algn="ctr"/>
            <a:r>
              <a:rPr lang="en-US" dirty="0">
                <a:solidFill>
                  <a:schemeClr val="bg1"/>
                </a:solidFill>
              </a:rPr>
              <a:t>Refer Changes to PB</a:t>
            </a:r>
          </a:p>
        </p:txBody>
      </p:sp>
      <p:sp>
        <p:nvSpPr>
          <p:cNvPr id="20" name="TextBox 19">
            <a:extLst>
              <a:ext uri="{FF2B5EF4-FFF2-40B4-BE49-F238E27FC236}">
                <a16:creationId xmlns:a16="http://schemas.microsoft.com/office/drawing/2014/main" id="{1577EB0D-AEC3-4CDB-614F-C7D0435DCA63}"/>
              </a:ext>
            </a:extLst>
          </p:cNvPr>
          <p:cNvSpPr txBox="1"/>
          <p:nvPr/>
        </p:nvSpPr>
        <p:spPr>
          <a:xfrm>
            <a:off x="6723530" y="3532480"/>
            <a:ext cx="1855694" cy="369332"/>
          </a:xfrm>
          <a:prstGeom prst="rect">
            <a:avLst/>
          </a:prstGeom>
          <a:noFill/>
        </p:spPr>
        <p:txBody>
          <a:bodyPr wrap="square" rtlCol="0">
            <a:spAutoFit/>
          </a:bodyPr>
          <a:lstStyle/>
          <a:p>
            <a:pPr algn="ctr"/>
            <a:r>
              <a:rPr lang="en-US" dirty="0">
                <a:solidFill>
                  <a:schemeClr val="bg1"/>
                </a:solidFill>
              </a:rPr>
              <a:t>Pass</a:t>
            </a:r>
          </a:p>
        </p:txBody>
      </p:sp>
      <p:sp>
        <p:nvSpPr>
          <p:cNvPr id="6" name="Arrow: Right 5">
            <a:extLst>
              <a:ext uri="{FF2B5EF4-FFF2-40B4-BE49-F238E27FC236}">
                <a16:creationId xmlns:a16="http://schemas.microsoft.com/office/drawing/2014/main" id="{C59BB954-E8C7-8193-44F7-7D41A1C338F1}"/>
              </a:ext>
            </a:extLst>
          </p:cNvPr>
          <p:cNvSpPr/>
          <p:nvPr/>
        </p:nvSpPr>
        <p:spPr>
          <a:xfrm rot="5400000">
            <a:off x="-51228" y="1591869"/>
            <a:ext cx="1509915" cy="618566"/>
          </a:xfrm>
          <a:prstGeom prst="rightArrow">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F93985A-D47F-804F-1DEA-3BA5EFA4EEDE}"/>
              </a:ext>
            </a:extLst>
          </p:cNvPr>
          <p:cNvSpPr/>
          <p:nvPr/>
        </p:nvSpPr>
        <p:spPr>
          <a:xfrm>
            <a:off x="170330" y="405645"/>
            <a:ext cx="2348751" cy="740548"/>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u="sng" dirty="0">
                <a:solidFill>
                  <a:schemeClr val="bg1"/>
                </a:solidFill>
              </a:rPr>
              <a:t>Initiated by Citizens</a:t>
            </a:r>
          </a:p>
          <a:p>
            <a:pPr algn="ctr"/>
            <a:r>
              <a:rPr lang="en-US" sz="1400" dirty="0">
                <a:solidFill>
                  <a:schemeClr val="bg1"/>
                </a:solidFill>
              </a:rPr>
              <a:t>-by petition (75 Voters)</a:t>
            </a:r>
          </a:p>
        </p:txBody>
      </p:sp>
      <p:sp>
        <p:nvSpPr>
          <p:cNvPr id="3" name="Rectangle 2">
            <a:extLst>
              <a:ext uri="{FF2B5EF4-FFF2-40B4-BE49-F238E27FC236}">
                <a16:creationId xmlns:a16="http://schemas.microsoft.com/office/drawing/2014/main" id="{CA82B026-48C9-DA26-BE30-F3DB34129D60}"/>
              </a:ext>
            </a:extLst>
          </p:cNvPr>
          <p:cNvSpPr/>
          <p:nvPr/>
        </p:nvSpPr>
        <p:spPr>
          <a:xfrm>
            <a:off x="6364942" y="329998"/>
            <a:ext cx="4912657" cy="941299"/>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Initiated by Citizens</a:t>
            </a:r>
          </a:p>
        </p:txBody>
      </p:sp>
    </p:spTree>
    <p:extLst>
      <p:ext uri="{BB962C8B-B14F-4D97-AF65-F5344CB8AC3E}">
        <p14:creationId xmlns:p14="http://schemas.microsoft.com/office/powerpoint/2010/main" val="1694448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document with a seal on it&#10;&#10;Description automatically generated">
            <a:extLst>
              <a:ext uri="{FF2B5EF4-FFF2-40B4-BE49-F238E27FC236}">
                <a16:creationId xmlns:a16="http://schemas.microsoft.com/office/drawing/2014/main" id="{5060210F-F8C4-5C9E-A8DF-078E7ED507D3}"/>
              </a:ext>
            </a:extLst>
          </p:cNvPr>
          <p:cNvPicPr>
            <a:picLocks noChangeAspect="1"/>
          </p:cNvPicPr>
          <p:nvPr/>
        </p:nvPicPr>
        <p:blipFill>
          <a:blip r:embed="rId2"/>
          <a:stretch>
            <a:fillRect/>
          </a:stretch>
        </p:blipFill>
        <p:spPr>
          <a:xfrm>
            <a:off x="2952750" y="0"/>
            <a:ext cx="6286500" cy="6858000"/>
          </a:xfrm>
          <a:prstGeom prst="rect">
            <a:avLst/>
          </a:prstGeom>
          <a:ln w="15875">
            <a:solidFill>
              <a:schemeClr val="bg1"/>
            </a:solidFill>
          </a:ln>
        </p:spPr>
      </p:pic>
      <p:sp>
        <p:nvSpPr>
          <p:cNvPr id="6" name="TextBox 5">
            <a:extLst>
              <a:ext uri="{FF2B5EF4-FFF2-40B4-BE49-F238E27FC236}">
                <a16:creationId xmlns:a16="http://schemas.microsoft.com/office/drawing/2014/main" id="{D6648BBA-C169-7D6C-916E-B6395CEF8580}"/>
              </a:ext>
            </a:extLst>
          </p:cNvPr>
          <p:cNvSpPr txBox="1"/>
          <p:nvPr/>
        </p:nvSpPr>
        <p:spPr>
          <a:xfrm>
            <a:off x="8175171" y="87086"/>
            <a:ext cx="1132115" cy="261610"/>
          </a:xfrm>
          <a:prstGeom prst="rect">
            <a:avLst/>
          </a:prstGeom>
          <a:noFill/>
        </p:spPr>
        <p:txBody>
          <a:bodyPr wrap="square" rtlCol="0">
            <a:spAutoFit/>
          </a:bodyPr>
          <a:lstStyle/>
          <a:p>
            <a:r>
              <a:rPr lang="en-US" sz="1100" dirty="0">
                <a:solidFill>
                  <a:schemeClr val="bg1"/>
                </a:solidFill>
              </a:rPr>
              <a:t>12/18/2023</a:t>
            </a:r>
          </a:p>
        </p:txBody>
      </p:sp>
      <p:sp>
        <p:nvSpPr>
          <p:cNvPr id="7" name="Rectangle 6">
            <a:extLst>
              <a:ext uri="{FF2B5EF4-FFF2-40B4-BE49-F238E27FC236}">
                <a16:creationId xmlns:a16="http://schemas.microsoft.com/office/drawing/2014/main" id="{EC2C8DA0-A5A2-8DF6-1255-7A24A9B1871D}"/>
              </a:ext>
            </a:extLst>
          </p:cNvPr>
          <p:cNvSpPr/>
          <p:nvPr/>
        </p:nvSpPr>
        <p:spPr>
          <a:xfrm>
            <a:off x="3624943" y="4724400"/>
            <a:ext cx="185057" cy="2286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3589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up of a text&#10;&#10;Description automatically generated">
            <a:extLst>
              <a:ext uri="{FF2B5EF4-FFF2-40B4-BE49-F238E27FC236}">
                <a16:creationId xmlns:a16="http://schemas.microsoft.com/office/drawing/2014/main" id="{E42133CA-69A0-074A-4D8B-E8B688D74BBA}"/>
              </a:ext>
            </a:extLst>
          </p:cNvPr>
          <p:cNvPicPr>
            <a:picLocks noChangeAspect="1"/>
          </p:cNvPicPr>
          <p:nvPr/>
        </p:nvPicPr>
        <p:blipFill>
          <a:blip r:embed="rId2"/>
          <a:stretch>
            <a:fillRect/>
          </a:stretch>
        </p:blipFill>
        <p:spPr>
          <a:xfrm>
            <a:off x="535983" y="0"/>
            <a:ext cx="11120034" cy="6858000"/>
          </a:xfrm>
          <a:prstGeom prst="rect">
            <a:avLst/>
          </a:prstGeom>
          <a:ln w="15875">
            <a:solidFill>
              <a:schemeClr val="bg1"/>
            </a:solidFill>
          </a:ln>
        </p:spPr>
      </p:pic>
    </p:spTree>
    <p:extLst>
      <p:ext uri="{BB962C8B-B14F-4D97-AF65-F5344CB8AC3E}">
        <p14:creationId xmlns:p14="http://schemas.microsoft.com/office/powerpoint/2010/main" val="1555640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B60147-1417-5C32-1B3B-05FD6F261E7B}"/>
              </a:ext>
            </a:extLst>
          </p:cNvPr>
          <p:cNvSpPr txBox="1"/>
          <p:nvPr/>
        </p:nvSpPr>
        <p:spPr>
          <a:xfrm>
            <a:off x="2237014" y="2274838"/>
            <a:ext cx="7717972" cy="2308324"/>
          </a:xfrm>
          <a:prstGeom prst="rect">
            <a:avLst/>
          </a:prstGeom>
          <a:solidFill>
            <a:schemeClr val="tx1"/>
          </a:solidFill>
          <a:ln w="15875">
            <a:solidFill>
              <a:schemeClr val="bg1"/>
            </a:solidFill>
          </a:ln>
        </p:spPr>
        <p:txBody>
          <a:bodyPr wrap="square">
            <a:spAutoFit/>
          </a:bodyPr>
          <a:lstStyle/>
          <a:p>
            <a:pPr marL="402590" marR="0" indent="-228600" algn="just">
              <a:spcBef>
                <a:spcPts val="300"/>
              </a:spcBef>
              <a:spcAft>
                <a:spcPts val="300"/>
              </a:spcAft>
              <a:tabLst>
                <a:tab pos="-914400" algn="l"/>
                <a:tab pos="-457200" algn="l"/>
                <a:tab pos="173990" algn="l"/>
                <a:tab pos="402590" algn="l"/>
              </a:tabLst>
            </a:pPr>
            <a:r>
              <a:rPr lang="en-US" sz="1800" i="1" spc="-15" dirty="0">
                <a:solidFill>
                  <a:schemeClr val="bg1"/>
                </a:solidFill>
                <a:effectLst/>
                <a:latin typeface="Times New Roman" panose="02020603050405020304" pitchFamily="18" charset="0"/>
                <a:ea typeface="Times New Roman" panose="02020603050405020304" pitchFamily="18" charset="0"/>
              </a:rPr>
              <a:t>A.	Amendments Initiated by the Planning Board. The Planning Board may, upon their own initiative, consider amendments to the Zoning Ordinance, including its overlay districts and the zoning map, and submit recommendations thereon to the Town Council. </a:t>
            </a:r>
            <a:r>
              <a:rPr lang="en-US" sz="1800" b="1" i="1" spc="-15" dirty="0">
                <a:solidFill>
                  <a:schemeClr val="bg1"/>
                </a:solidFill>
                <a:effectLst/>
                <a:latin typeface="Times New Roman" panose="02020603050405020304" pitchFamily="18" charset="0"/>
                <a:ea typeface="Times New Roman" panose="02020603050405020304" pitchFamily="18" charset="0"/>
              </a:rPr>
              <a:t>Recommendations require a majority vote from the Planning Board. </a:t>
            </a:r>
            <a:r>
              <a:rPr lang="en-US" sz="1800" i="1" spc="-15" dirty="0">
                <a:solidFill>
                  <a:schemeClr val="bg1"/>
                </a:solidFill>
                <a:effectLst/>
                <a:latin typeface="Times New Roman" panose="02020603050405020304" pitchFamily="18" charset="0"/>
                <a:ea typeface="Times New Roman" panose="02020603050405020304" pitchFamily="18" charset="0"/>
              </a:rPr>
              <a:t>The referral shall </a:t>
            </a:r>
            <a:r>
              <a:rPr lang="en-US" sz="1800" b="1" i="1" spc="-15" dirty="0">
                <a:solidFill>
                  <a:schemeClr val="bg1"/>
                </a:solidFill>
                <a:effectLst/>
                <a:latin typeface="Times New Roman" panose="02020603050405020304" pitchFamily="18" charset="0"/>
                <a:ea typeface="Times New Roman" panose="02020603050405020304" pitchFamily="18" charset="0"/>
              </a:rPr>
              <a:t>then</a:t>
            </a:r>
            <a:r>
              <a:rPr lang="en-US" sz="1800" i="1" spc="-15" dirty="0">
                <a:solidFill>
                  <a:schemeClr val="bg1"/>
                </a:solidFill>
                <a:effectLst/>
                <a:latin typeface="Times New Roman" panose="02020603050405020304" pitchFamily="18" charset="0"/>
                <a:ea typeface="Times New Roman" panose="02020603050405020304" pitchFamily="18" charset="0"/>
              </a:rPr>
              <a:t> be made in writing by the </a:t>
            </a:r>
            <a:r>
              <a:rPr lang="en-US" sz="1800" b="1" i="1" spc="-15" dirty="0">
                <a:solidFill>
                  <a:schemeClr val="bg1"/>
                </a:solidFill>
                <a:effectLst/>
                <a:latin typeface="Times New Roman" panose="02020603050405020304" pitchFamily="18" charset="0"/>
                <a:ea typeface="Times New Roman" panose="02020603050405020304" pitchFamily="18" charset="0"/>
              </a:rPr>
              <a:t>Planning Board Agent no more than fourteen (14) days following the Planning Board vote. </a:t>
            </a:r>
            <a:r>
              <a:rPr lang="en-US" sz="1800" i="1" spc="-15" dirty="0">
                <a:solidFill>
                  <a:schemeClr val="bg1"/>
                </a:solidFill>
                <a:effectLst/>
                <a:latin typeface="Times New Roman" panose="02020603050405020304" pitchFamily="18" charset="0"/>
                <a:ea typeface="Times New Roman" panose="02020603050405020304" pitchFamily="18" charset="0"/>
              </a:rPr>
              <a:t>Such amendments shall be developed pursuant to the notice and public hearing requirements contained in Subsection D below.</a:t>
            </a:r>
            <a:endParaRPr lang="en-US" sz="1800" spc="-15" dirty="0">
              <a:solidFill>
                <a:schemeClr val="bg1"/>
              </a:solidFill>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D1A603F1-BA55-9BB9-5438-7D20AA9347C2}"/>
              </a:ext>
            </a:extLst>
          </p:cNvPr>
          <p:cNvSpPr txBox="1"/>
          <p:nvPr/>
        </p:nvSpPr>
        <p:spPr>
          <a:xfrm>
            <a:off x="1684564" y="1229809"/>
            <a:ext cx="8822871" cy="374077"/>
          </a:xfrm>
          <a:prstGeom prst="rect">
            <a:avLst/>
          </a:prstGeom>
          <a:solidFill>
            <a:schemeClr val="tx1"/>
          </a:solidFill>
          <a:ln w="15875">
            <a:solidFill>
              <a:schemeClr val="bg1"/>
            </a:solidFill>
          </a:ln>
        </p:spPr>
        <p:txBody>
          <a:bodyPr wrap="square">
            <a:spAutoFit/>
          </a:bodyPr>
          <a:lstStyle/>
          <a:p>
            <a:pPr marL="0" marR="0" algn="just">
              <a:lnSpc>
                <a:spcPct val="107000"/>
              </a:lnSpc>
              <a:spcBef>
                <a:spcPts val="0"/>
              </a:spcBef>
              <a:spcAft>
                <a:spcPts val="0"/>
              </a:spcAft>
              <a:tabLst>
                <a:tab pos="14097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490-102 Amendments– </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Establish process for amending ordinance through Town Council</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3341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B60147-1417-5C32-1B3B-05FD6F261E7B}"/>
              </a:ext>
            </a:extLst>
          </p:cNvPr>
          <p:cNvSpPr txBox="1"/>
          <p:nvPr/>
        </p:nvSpPr>
        <p:spPr>
          <a:xfrm>
            <a:off x="2237014" y="2274838"/>
            <a:ext cx="7717972" cy="2585323"/>
          </a:xfrm>
          <a:prstGeom prst="rect">
            <a:avLst/>
          </a:prstGeom>
          <a:solidFill>
            <a:schemeClr val="tx1"/>
          </a:solidFill>
          <a:ln w="15875">
            <a:solidFill>
              <a:schemeClr val="bg1"/>
            </a:solidFill>
          </a:ln>
        </p:spPr>
        <p:txBody>
          <a:bodyPr wrap="square">
            <a:spAutoFit/>
          </a:bodyPr>
          <a:lstStyle/>
          <a:p>
            <a:pPr marL="402590" marR="0" indent="-228600" algn="just">
              <a:spcBef>
                <a:spcPts val="300"/>
              </a:spcBef>
              <a:spcAft>
                <a:spcPts val="300"/>
              </a:spcAft>
              <a:tabLst>
                <a:tab pos="-914400" algn="l"/>
                <a:tab pos="-457200" algn="l"/>
                <a:tab pos="173990" algn="l"/>
                <a:tab pos="402590" algn="l"/>
              </a:tabLst>
            </a:pPr>
            <a:r>
              <a:rPr lang="en-US" sz="1800" i="1" spc="-15" dirty="0">
                <a:solidFill>
                  <a:schemeClr val="bg1"/>
                </a:solidFill>
                <a:effectLst/>
                <a:latin typeface="Times New Roman" panose="02020603050405020304" pitchFamily="18" charset="0"/>
                <a:ea typeface="Times New Roman" panose="02020603050405020304" pitchFamily="18" charset="0"/>
              </a:rPr>
              <a:t>B.	Amendments Initiated by the Town Council. The Town Council may, upon their own initiative, consider changes to the Zoning Ordinance, including its overlay districts and the zoning map. All such Council-initiated changes shall be referred to the Planning Board for their review and study. The referral </a:t>
            </a:r>
            <a:r>
              <a:rPr lang="en-US" sz="1800" b="1" i="1" spc="-15" dirty="0">
                <a:solidFill>
                  <a:schemeClr val="bg1"/>
                </a:solidFill>
                <a:effectLst/>
                <a:latin typeface="Times New Roman" panose="02020603050405020304" pitchFamily="18" charset="0"/>
                <a:ea typeface="Times New Roman" panose="02020603050405020304" pitchFamily="18" charset="0"/>
              </a:rPr>
              <a:t>requires a majority vote and shall be made in writing by the Town Council Chair or their designee and shall reflect the prevailing vote within fourteen (14) days of the vote.</a:t>
            </a:r>
            <a:r>
              <a:rPr lang="en-US" sz="1800" i="1" spc="-15" dirty="0">
                <a:solidFill>
                  <a:schemeClr val="bg1"/>
                </a:solidFill>
                <a:effectLst/>
                <a:latin typeface="Times New Roman" panose="02020603050405020304" pitchFamily="18" charset="0"/>
                <a:ea typeface="Times New Roman" panose="02020603050405020304" pitchFamily="18" charset="0"/>
              </a:rPr>
              <a:t> The Planning Board shall submit a recommendation to the Town Council within sixty (60) days) of the Town Council’s written referral. The Town Council may grant extensions to this timeframe at their discretion.</a:t>
            </a:r>
            <a:endParaRPr lang="en-US" sz="1800" spc="-15" dirty="0">
              <a:solidFill>
                <a:schemeClr val="bg1"/>
              </a:solidFill>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D1A603F1-BA55-9BB9-5438-7D20AA9347C2}"/>
              </a:ext>
            </a:extLst>
          </p:cNvPr>
          <p:cNvSpPr txBox="1"/>
          <p:nvPr/>
        </p:nvSpPr>
        <p:spPr>
          <a:xfrm>
            <a:off x="1684564" y="1229809"/>
            <a:ext cx="8822871" cy="374077"/>
          </a:xfrm>
          <a:prstGeom prst="rect">
            <a:avLst/>
          </a:prstGeom>
          <a:solidFill>
            <a:schemeClr val="tx1"/>
          </a:solidFill>
          <a:ln w="15875">
            <a:solidFill>
              <a:schemeClr val="bg1"/>
            </a:solidFill>
          </a:ln>
        </p:spPr>
        <p:txBody>
          <a:bodyPr wrap="square">
            <a:spAutoFit/>
          </a:bodyPr>
          <a:lstStyle/>
          <a:p>
            <a:pPr marL="0" marR="0" algn="just">
              <a:lnSpc>
                <a:spcPct val="107000"/>
              </a:lnSpc>
              <a:spcBef>
                <a:spcPts val="0"/>
              </a:spcBef>
              <a:spcAft>
                <a:spcPts val="0"/>
              </a:spcAft>
              <a:tabLst>
                <a:tab pos="14097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490-102 Amendments– </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Establish process for amending ordinance through Town Council</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7677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B60147-1417-5C32-1B3B-05FD6F261E7B}"/>
              </a:ext>
            </a:extLst>
          </p:cNvPr>
          <p:cNvSpPr txBox="1"/>
          <p:nvPr/>
        </p:nvSpPr>
        <p:spPr>
          <a:xfrm>
            <a:off x="2237014" y="2274838"/>
            <a:ext cx="7717972" cy="923330"/>
          </a:xfrm>
          <a:prstGeom prst="rect">
            <a:avLst/>
          </a:prstGeom>
          <a:solidFill>
            <a:schemeClr val="tx1"/>
          </a:solidFill>
          <a:ln w="15875">
            <a:solidFill>
              <a:schemeClr val="bg1"/>
            </a:solidFill>
          </a:ln>
        </p:spPr>
        <p:txBody>
          <a:bodyPr wrap="square">
            <a:spAutoFit/>
          </a:bodyPr>
          <a:lstStyle/>
          <a:p>
            <a:pPr marL="402590" marR="0" indent="-228600" algn="just">
              <a:spcBef>
                <a:spcPts val="300"/>
              </a:spcBef>
              <a:spcAft>
                <a:spcPts val="300"/>
              </a:spcAft>
              <a:tabLst>
                <a:tab pos="-914400" algn="l"/>
                <a:tab pos="-457200" algn="l"/>
                <a:tab pos="173990" algn="l"/>
                <a:tab pos="402590" algn="l"/>
              </a:tabLst>
            </a:pPr>
            <a:r>
              <a:rPr lang="en-US" sz="1800" b="1" i="1" spc="-15" dirty="0">
                <a:solidFill>
                  <a:schemeClr val="bg1"/>
                </a:solidFill>
                <a:effectLst/>
                <a:latin typeface="Times New Roman" panose="02020603050405020304" pitchFamily="18" charset="0"/>
                <a:ea typeface="Times New Roman" panose="02020603050405020304" pitchFamily="18" charset="0"/>
              </a:rPr>
              <a:t>D.	Supplemental Recommendation. The Planning Board shall consider all municipal bodies that have a role or interest in the proposed amendment and solicit a supplemental recommendation from that body.</a:t>
            </a:r>
            <a:endParaRPr lang="en-US" sz="1800" spc="-15" dirty="0">
              <a:solidFill>
                <a:schemeClr val="bg1"/>
              </a:solidFill>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D1A603F1-BA55-9BB9-5438-7D20AA9347C2}"/>
              </a:ext>
            </a:extLst>
          </p:cNvPr>
          <p:cNvSpPr txBox="1"/>
          <p:nvPr/>
        </p:nvSpPr>
        <p:spPr>
          <a:xfrm>
            <a:off x="1684564" y="1229809"/>
            <a:ext cx="8822871" cy="374077"/>
          </a:xfrm>
          <a:prstGeom prst="rect">
            <a:avLst/>
          </a:prstGeom>
          <a:solidFill>
            <a:schemeClr val="tx1"/>
          </a:solidFill>
          <a:ln w="15875">
            <a:solidFill>
              <a:schemeClr val="bg1"/>
            </a:solidFill>
          </a:ln>
        </p:spPr>
        <p:txBody>
          <a:bodyPr wrap="square">
            <a:spAutoFit/>
          </a:bodyPr>
          <a:lstStyle/>
          <a:p>
            <a:pPr marL="0" marR="0" algn="just">
              <a:lnSpc>
                <a:spcPct val="107000"/>
              </a:lnSpc>
              <a:spcBef>
                <a:spcPts val="0"/>
              </a:spcBef>
              <a:spcAft>
                <a:spcPts val="0"/>
              </a:spcAft>
              <a:tabLst>
                <a:tab pos="14097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490-102 Amendments– </a:t>
            </a:r>
            <a:r>
              <a:rPr lang="en-US"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Establish process for amending ordinance through Town Council</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8556277"/>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B87AA7B13A7F47B76684A46D96516C" ma:contentTypeVersion="2" ma:contentTypeDescription="Create a new document." ma:contentTypeScope="" ma:versionID="25d56d8813381301fa93e9e74f427619">
  <xsd:schema xmlns:xsd="http://www.w3.org/2001/XMLSchema" xmlns:xs="http://www.w3.org/2001/XMLSchema" xmlns:p="http://schemas.microsoft.com/office/2006/metadata/properties" xmlns:ns2="9a800620-9e78-49c8-9298-1ef0caf35da5" targetNamespace="http://schemas.microsoft.com/office/2006/metadata/properties" ma:root="true" ma:fieldsID="bb1811fa7847a3a2aef506380bfa7373" ns2:_="">
    <xsd:import namespace="9a800620-9e78-49c8-9298-1ef0caf35da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800620-9e78-49c8-9298-1ef0caf35d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64FC28-90B7-42E9-ACA7-52437953868D}">
  <ds:schemaRefs>
    <ds:schemaRef ds:uri="http://www.w3.org/XML/1998/namespace"/>
    <ds:schemaRef ds:uri="http://purl.org/dc/terms/"/>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9a800620-9e78-49c8-9298-1ef0caf35da5"/>
    <ds:schemaRef ds:uri="http://purl.org/dc/elements/1.1/"/>
  </ds:schemaRefs>
</ds:datastoreItem>
</file>

<file path=customXml/itemProps2.xml><?xml version="1.0" encoding="utf-8"?>
<ds:datastoreItem xmlns:ds="http://schemas.openxmlformats.org/officeDocument/2006/customXml" ds:itemID="{5914C7F5-7957-4EEF-A40C-3028685E516D}">
  <ds:schemaRefs>
    <ds:schemaRef ds:uri="http://schemas.microsoft.com/sharepoint/v3/contenttype/forms"/>
  </ds:schemaRefs>
</ds:datastoreItem>
</file>

<file path=customXml/itemProps3.xml><?xml version="1.0" encoding="utf-8"?>
<ds:datastoreItem xmlns:ds="http://schemas.openxmlformats.org/officeDocument/2006/customXml" ds:itemID="{19A99762-F4D5-4D5F-BAFE-3E968E3C84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800620-9e78-49c8-9298-1ef0caf35d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3012</TotalTime>
  <Words>647</Words>
  <Application>Microsoft Office PowerPoint</Application>
  <PresentationFormat>Widescreen</PresentationFormat>
  <Paragraphs>61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Gill Sans MT</vt:lpstr>
      <vt:lpstr>Times New Roman</vt:lpstr>
      <vt:lpstr>Parcel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Solar Energy Systems</dc:title>
  <dc:creator>LaFontaine, Jacob</dc:creator>
  <cp:lastModifiedBy>LaFontaine, Jacob</cp:lastModifiedBy>
  <cp:revision>90</cp:revision>
  <cp:lastPrinted>2023-03-01T20:23:22Z</cp:lastPrinted>
  <dcterms:created xsi:type="dcterms:W3CDTF">2020-04-28T15:26:34Z</dcterms:created>
  <dcterms:modified xsi:type="dcterms:W3CDTF">2023-12-18T20:48:36Z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0x010100BBB87AA7B13A7F47B76684A46D96516C</vt:lpwstr>
  </property>
</Properties>
</file>