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sldIdLst>
    <p:sldId id="282" r:id="rId5"/>
    <p:sldId id="276" r:id="rId6"/>
    <p:sldId id="272" r:id="rId7"/>
    <p:sldId id="280" r:id="rId8"/>
    <p:sldId id="283" r:id="rId9"/>
    <p:sldId id="284" r:id="rId10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Fontaine, Jacob" initials="LJ" lastIdx="6" clrIdx="0">
    <p:extLst>
      <p:ext uri="{19B8F6BF-5375-455C-9EA6-DF929625EA0E}">
        <p15:presenceInfo xmlns:p15="http://schemas.microsoft.com/office/powerpoint/2012/main" userId="S-1-5-21-328355015-1625964459-1050887974-145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73" autoAdjust="0"/>
  </p:normalViewPr>
  <p:slideViewPr>
    <p:cSldViewPr snapToGrid="0">
      <p:cViewPr varScale="1">
        <p:scale>
          <a:sx n="81" d="100"/>
          <a:sy n="81" d="100"/>
        </p:scale>
        <p:origin x="9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7T17:33:33.8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346 0,'-3'44,"-2"0,-2-1,-2 0,-2 0,-1-1,-22 47,-6 27,-6 28,7 1,6 1,-23 251,52-325,-26 285,17-205,9 233,7-190,22 323,-6-154,-18-331,2-1,14 59,-9-52,4 56,-11 206,0 16,32-99,-33-215,6 17,0 1,1-1,18 36,-16-38,-1 0,0 0,-2 1,0-1,4 25,-3 29,-4 79,-3-81,12 91,6 33,-9 321,-10-306,-2-144,-16 92,-2 30,17 506,7-360,-3-264,2-10,-3 0,-17 111,6-96,-6 140,19 80,2-103,-3-168,0 24,1 0,2 0,10 47,1-28,3 0,2-2,40 90,-33-97,-10-20,2-1,24 38,6-5,3-2,113 114,-154-172,0-1,0-1,0 1,1-2,1 1,-1-1,23 7,4-1,46 8,-48-13,58 20,-49-9,-1 2,-1 1,0 3,-2 1,-1 2,49 44,-53-40,1-2,1-1,2-2,0-2,2-2,0-1,55 17,-35-18,1-3,1-3,0-2,107 5,99 1,193 6,-212-47,1 1,1043 24,-1216 1,83 15,70 4,554-21,-361-3,-389 0,0-2,52-11,-45 6,50-3,426 9,-264 6,4260-3,-4452-3,94-17,-91 10,87-3,-97 14,-35 0,0 0,1-2,-1 0,0-1,0-1,0-2,31-9,-12 0,1 1,0 3,1 1,0 2,1 1,-1 3,44 2,-44-2,-1-1,61-14,-66 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7T17:33:53.52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1,'2361'0,"-2320"2,0 1,0 3,0 1,74 25,-64-20,1-2,1-3,85 2,58 8,-40 3,125 26,-201-29,0-4,128 4,166-17,-156-4,1774 4,-1729 22,-20 0,863-21,-527-3,-300-1,315 7,-331 17,64 2,636-22,-461-3,-420 6,-1 4,0 4,157 44,-139-24,-61-18,70 15,-37-15,-1 3,0 3,122 54,-160-60,1-2,1-2,0 0,0-3,0 0,1-2,0-2,70-3,-58-1,-21-1,-1 1,1 1,-1 1,0 2,26 5,-45-6,0-1,0 1,-1 0,1 1,-1-1,0 1,1 0,-1 1,-1-1,1 1,0 0,-1 0,0 0,0 1,0-1,-1 1,1 0,-1 0,0 1,-1-1,1 0,-1 1,0 0,0-1,-1 1,2 11,2 39,-3 0,-6 91,-1-20,-1-24,-25 140,25-202,-1-11,0 0,-3-1,0 0,-18 33,14-30,0 0,-13 54,20-46,2 0,0 46,3-43,-11 66,-11 6,-19 112,25-125,8-53,-4 77,11 552,6-340,-3 2677,-2-2988,-1 0,-1-1,-8 32,4-27,-5 57,10 375,5-238,-1-140,1-30,-2 1,-3-1,-14 81,5-75,4-1,-3 79,13 124,0-105,-2-136,1 29,-2 1,-15 93,3-72,-5 141,20 80,1-103,-2-126,-3 84,1-139,-1 0,0 0,-1-1,0 1,-1-1,1 1,-11 15,-14 22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4/7/2025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4/7/2025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4/7/2025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8673" y="413496"/>
            <a:ext cx="8901188" cy="1232424"/>
          </a:xfrm>
        </p:spPr>
        <p:txBody>
          <a:bodyPr>
            <a:normAutofit fontScale="90000"/>
          </a:bodyPr>
          <a:lstStyle/>
          <a:p>
            <a:r>
              <a:rPr lang="en-US" dirty="0"/>
              <a:t>Corner lot setbacks </a:t>
            </a:r>
            <a:br>
              <a:rPr lang="en-US" dirty="0"/>
            </a:br>
            <a:r>
              <a:rPr lang="en-US" dirty="0"/>
              <a:t>§490-202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656" y="2685609"/>
            <a:ext cx="3990780" cy="2273741"/>
          </a:xfrm>
        </p:spPr>
        <p:txBody>
          <a:bodyPr>
            <a:normAutofit/>
          </a:bodyPr>
          <a:lstStyle/>
          <a:p>
            <a:pPr algn="just">
              <a:buClrTx/>
            </a:pPr>
            <a:r>
              <a:rPr lang="en-US" dirty="0">
                <a:solidFill>
                  <a:schemeClr val="bg1"/>
                </a:solidFill>
              </a:rPr>
              <a:t>Codify traditional practice of applying “two fronts and two sides for corner lots:</a:t>
            </a:r>
          </a:p>
          <a:p>
            <a:pPr algn="just">
              <a:buClrTx/>
            </a:pPr>
            <a:r>
              <a:rPr lang="en-US" dirty="0">
                <a:solidFill>
                  <a:schemeClr val="bg1"/>
                </a:solidFill>
              </a:rPr>
              <a:t>“A front yard bordering on each street line and a side yard adjacent to all other lot lines.”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97AC6C19-4727-4BFC-A99D-9ED341E029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5" t="1889" r="15410" b="7781"/>
          <a:stretch/>
        </p:blipFill>
        <p:spPr>
          <a:xfrm>
            <a:off x="5507064" y="1764859"/>
            <a:ext cx="5718875" cy="4837420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647F7B6-52ED-4164-94F6-BF9F74E18819}"/>
              </a:ext>
            </a:extLst>
          </p:cNvPr>
          <p:cNvSpPr/>
          <p:nvPr/>
        </p:nvSpPr>
        <p:spPr>
          <a:xfrm>
            <a:off x="8783670" y="1955800"/>
            <a:ext cx="47463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E68F06-1C81-4486-A9CF-A03E4D9F89AC}"/>
              </a:ext>
            </a:extLst>
          </p:cNvPr>
          <p:cNvSpPr/>
          <p:nvPr/>
        </p:nvSpPr>
        <p:spPr>
          <a:xfrm rot="5400000">
            <a:off x="10555692" y="2919009"/>
            <a:ext cx="351615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7E352D0-9CC7-8C51-06C7-19E1851093B9}"/>
                  </a:ext>
                </a:extLst>
              </p14:cNvPr>
              <p14:cNvContentPartPr/>
              <p14:nvPr/>
            </p14:nvContentPartPr>
            <p14:xfrm>
              <a:off x="6027907" y="1921711"/>
              <a:ext cx="4773960" cy="3767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7E352D0-9CC7-8C51-06C7-19E1851093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3907" y="1813711"/>
                <a:ext cx="4881600" cy="39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AFD338-D439-D224-0CFF-A2F94FC1586F}"/>
                  </a:ext>
                </a:extLst>
              </p14:cNvPr>
              <p14:cNvContentPartPr/>
              <p14:nvPr/>
            </p14:nvContentPartPr>
            <p14:xfrm>
              <a:off x="6199267" y="1875271"/>
              <a:ext cx="4854600" cy="3693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AFD338-D439-D224-0CFF-A2F94FC1586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45267" y="1767631"/>
                <a:ext cx="4962240" cy="390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307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4525" y="1690162"/>
            <a:ext cx="7742949" cy="459684"/>
          </a:xfrm>
        </p:spPr>
        <p:txBody>
          <a:bodyPr>
            <a:normAutofit/>
          </a:bodyPr>
          <a:lstStyle/>
          <a:p>
            <a:pPr algn="just">
              <a:buClrTx/>
            </a:pPr>
            <a:r>
              <a:rPr lang="en-US" dirty="0">
                <a:solidFill>
                  <a:schemeClr val="bg1"/>
                </a:solidFill>
              </a:rPr>
              <a:t>To comply with State Law and meet NH BEA Housing Champion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A094D2-EC88-46BF-8A7E-9264F54BCA69}"/>
              </a:ext>
            </a:extLst>
          </p:cNvPr>
          <p:cNvSpPr txBox="1">
            <a:spLocks/>
          </p:cNvSpPr>
          <p:nvPr/>
        </p:nvSpPr>
        <p:spPr bwMode="blackWhite">
          <a:xfrm>
            <a:off x="1745034" y="413496"/>
            <a:ext cx="8901188" cy="1232424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Updating parking requirements for multi-family, workforce housing and ADUs</a:t>
            </a:r>
          </a:p>
          <a:p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§490-</a:t>
            </a:r>
            <a:r>
              <a:rPr lang="en-US" dirty="0">
                <a:solidFill>
                  <a:srgbClr val="1F1F1F"/>
                </a:solidFill>
                <a:latin typeface="Google Sans"/>
              </a:rPr>
              <a:t>701 &amp; 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§</a:t>
            </a:r>
            <a:r>
              <a:rPr lang="en-US" dirty="0">
                <a:solidFill>
                  <a:srgbClr val="1F1F1F"/>
                </a:solidFill>
                <a:latin typeface="Google Sans"/>
              </a:rPr>
              <a:t>490-801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47A93A-0D9F-48AA-94C9-A44A2C24F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711" y="2194088"/>
            <a:ext cx="9632578" cy="4455827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6879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4662" y="1800889"/>
            <a:ext cx="8701932" cy="3513908"/>
          </a:xfrm>
        </p:spPr>
        <p:txBody>
          <a:bodyPr>
            <a:normAutofit/>
          </a:bodyPr>
          <a:lstStyle/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Reducing lot size to one-half acre</a:t>
            </a:r>
            <a:endParaRPr lang="en-US" i="1" dirty="0">
              <a:solidFill>
                <a:schemeClr val="bg1"/>
              </a:solidFill>
            </a:endParaRPr>
          </a:p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Allowing in all residential districts (Recreational, Residential, Rural)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077FF3-0AA2-4F31-A3C5-3A67E0C5B590}"/>
              </a:ext>
            </a:extLst>
          </p:cNvPr>
          <p:cNvSpPr txBox="1">
            <a:spLocks/>
          </p:cNvSpPr>
          <p:nvPr/>
        </p:nvSpPr>
        <p:spPr bwMode="blackWhite">
          <a:xfrm>
            <a:off x="1745034" y="413496"/>
            <a:ext cx="8901188" cy="1232424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Non-commercial keeping of chickens</a:t>
            </a:r>
          </a:p>
          <a:p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§490-713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C85ECF-3D9C-45C4-9C42-434808C718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80" t="45832" r="29263" b="42130"/>
          <a:stretch/>
        </p:blipFill>
        <p:spPr>
          <a:xfrm>
            <a:off x="2144477" y="2709229"/>
            <a:ext cx="7903046" cy="1335418"/>
          </a:xfrm>
          <a:prstGeom prst="rect">
            <a:avLst/>
          </a:prstGeom>
          <a:ln w="15875">
            <a:solidFill>
              <a:srgbClr val="404040"/>
            </a:solidFill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158F12-4454-155D-A0B6-474922708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881461"/>
              </p:ext>
            </p:extLst>
          </p:nvPr>
        </p:nvGraphicFramePr>
        <p:xfrm>
          <a:off x="2759241" y="4368180"/>
          <a:ext cx="7037902" cy="1893234"/>
        </p:xfrm>
        <a:graphic>
          <a:graphicData uri="http://schemas.openxmlformats.org/drawingml/2006/table">
            <a:tbl>
              <a:tblPr firstRow="1" firstCol="1" bandRow="1"/>
              <a:tblGrid>
                <a:gridCol w="1759100">
                  <a:extLst>
                    <a:ext uri="{9D8B030D-6E8A-4147-A177-3AD203B41FA5}">
                      <a16:colId xmlns:a16="http://schemas.microsoft.com/office/drawing/2014/main" val="1091373662"/>
                    </a:ext>
                  </a:extLst>
                </a:gridCol>
                <a:gridCol w="1759100">
                  <a:extLst>
                    <a:ext uri="{9D8B030D-6E8A-4147-A177-3AD203B41FA5}">
                      <a16:colId xmlns:a16="http://schemas.microsoft.com/office/drawing/2014/main" val="1733459517"/>
                    </a:ext>
                  </a:extLst>
                </a:gridCol>
                <a:gridCol w="1759851">
                  <a:extLst>
                    <a:ext uri="{9D8B030D-6E8A-4147-A177-3AD203B41FA5}">
                      <a16:colId xmlns:a16="http://schemas.microsoft.com/office/drawing/2014/main" val="2670326982"/>
                    </a:ext>
                  </a:extLst>
                </a:gridCol>
                <a:gridCol w="1759851">
                  <a:extLst>
                    <a:ext uri="{9D8B030D-6E8A-4147-A177-3AD203B41FA5}">
                      <a16:colId xmlns:a16="http://schemas.microsoft.com/office/drawing/2014/main" val="3107923076"/>
                    </a:ext>
                  </a:extLst>
                </a:gridCol>
              </a:tblGrid>
              <a:tr h="270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Municipality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Quantity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Lot Size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Districts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C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579265"/>
                  </a:ext>
                </a:extLst>
              </a:tr>
              <a:tr h="270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Concord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&lt;1 acre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Residential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255650"/>
                  </a:ext>
                </a:extLst>
              </a:tr>
              <a:tr h="270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Derry 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Residential 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420989"/>
                  </a:ext>
                </a:extLst>
              </a:tr>
              <a:tr h="270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Londonderry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6-12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.5 acre – 1 acre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Residential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874619"/>
                  </a:ext>
                </a:extLst>
              </a:tr>
              <a:tr h="270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Manchester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.5 acre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Residential 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710572"/>
                  </a:ext>
                </a:extLst>
              </a:tr>
              <a:tr h="270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Nashua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.7 acre -.9 acre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R-30 &amp; R-40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811681"/>
                  </a:ext>
                </a:extLst>
              </a:tr>
              <a:tr h="270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Windham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Residential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056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124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3077FF3-0AA2-4F31-A3C5-3A67E0C5B590}"/>
              </a:ext>
            </a:extLst>
          </p:cNvPr>
          <p:cNvSpPr txBox="1">
            <a:spLocks/>
          </p:cNvSpPr>
          <p:nvPr/>
        </p:nvSpPr>
        <p:spPr bwMode="blackWhite">
          <a:xfrm>
            <a:off x="1245587" y="413496"/>
            <a:ext cx="9700825" cy="1232424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Temporary occupancy of manufacture home</a:t>
            </a:r>
          </a:p>
          <a:p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§490-808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5BE472-217B-66C1-9F00-AB96D4E385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022" t="37500" r="8105" b="23499"/>
          <a:stretch/>
        </p:blipFill>
        <p:spPr>
          <a:xfrm>
            <a:off x="1817795" y="2083682"/>
            <a:ext cx="8556410" cy="4179958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26886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3077FF3-0AA2-4F31-A3C5-3A67E0C5B590}"/>
              </a:ext>
            </a:extLst>
          </p:cNvPr>
          <p:cNvSpPr txBox="1">
            <a:spLocks/>
          </p:cNvSpPr>
          <p:nvPr/>
        </p:nvSpPr>
        <p:spPr bwMode="blackWhite">
          <a:xfrm>
            <a:off x="1497614" y="413496"/>
            <a:ext cx="9196769" cy="1232424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Expansion of certain nonconforming uses</a:t>
            </a:r>
          </a:p>
          <a:p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§490-810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7F4E0B-01D1-A638-261A-50CA5C9B8A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217" t="43175" r="11255" b="18730"/>
          <a:stretch/>
        </p:blipFill>
        <p:spPr>
          <a:xfrm>
            <a:off x="2179274" y="2112641"/>
            <a:ext cx="7833451" cy="4331863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9465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AF69E-DD45-BEAB-4803-CD942357F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square with black text&#10;&#10;AI-generated content may be incorrect.">
            <a:extLst>
              <a:ext uri="{FF2B5EF4-FFF2-40B4-BE49-F238E27FC236}">
                <a16:creationId xmlns:a16="http://schemas.microsoft.com/office/drawing/2014/main" id="{80ACEB4D-ACCC-1C96-3A3C-6D3A968A54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030" b="1909"/>
          <a:stretch/>
        </p:blipFill>
        <p:spPr>
          <a:xfrm rot="16200000">
            <a:off x="4305947" y="-1935996"/>
            <a:ext cx="3580106" cy="12039597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5FD07-435C-87A7-3123-A0985D0406C2}"/>
              </a:ext>
            </a:extLst>
          </p:cNvPr>
          <p:cNvCxnSpPr>
            <a:cxnSpLocks/>
          </p:cNvCxnSpPr>
          <p:nvPr/>
        </p:nvCxnSpPr>
        <p:spPr>
          <a:xfrm>
            <a:off x="2417736" y="3580109"/>
            <a:ext cx="736169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730F98-F9A3-7203-B187-E85CFD81A5A4}"/>
              </a:ext>
            </a:extLst>
          </p:cNvPr>
          <p:cNvCxnSpPr>
            <a:cxnSpLocks/>
          </p:cNvCxnSpPr>
          <p:nvPr/>
        </p:nvCxnSpPr>
        <p:spPr>
          <a:xfrm>
            <a:off x="2678624" y="4631411"/>
            <a:ext cx="736169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763173-7AA0-501B-8D5E-2D2F7AC9F514}"/>
              </a:ext>
            </a:extLst>
          </p:cNvPr>
          <p:cNvCxnSpPr>
            <a:cxnSpLocks/>
          </p:cNvCxnSpPr>
          <p:nvPr/>
        </p:nvCxnSpPr>
        <p:spPr>
          <a:xfrm>
            <a:off x="6912244" y="2867186"/>
            <a:ext cx="0" cy="353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1B24978F-7680-C486-654D-8FB59D897843}"/>
              </a:ext>
            </a:extLst>
          </p:cNvPr>
          <p:cNvSpPr/>
          <p:nvPr/>
        </p:nvSpPr>
        <p:spPr>
          <a:xfrm rot="310061">
            <a:off x="6736437" y="2760735"/>
            <a:ext cx="351615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1278BCC-B211-F542-7D04-11E72A3402D9}"/>
              </a:ext>
            </a:extLst>
          </p:cNvPr>
          <p:cNvSpPr txBox="1">
            <a:spLocks/>
          </p:cNvSpPr>
          <p:nvPr/>
        </p:nvSpPr>
        <p:spPr bwMode="blackWhite">
          <a:xfrm>
            <a:off x="1497614" y="428994"/>
            <a:ext cx="9196769" cy="1232424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Expansion of certain nonconforming uses</a:t>
            </a:r>
          </a:p>
          <a:p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§490-810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48375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B87AA7B13A7F47B76684A46D96516C" ma:contentTypeVersion="2" ma:contentTypeDescription="Create a new document." ma:contentTypeScope="" ma:versionID="25d56d8813381301fa93e9e74f427619">
  <xsd:schema xmlns:xsd="http://www.w3.org/2001/XMLSchema" xmlns:xs="http://www.w3.org/2001/XMLSchema" xmlns:p="http://schemas.microsoft.com/office/2006/metadata/properties" xmlns:ns2="9a800620-9e78-49c8-9298-1ef0caf35da5" targetNamespace="http://schemas.microsoft.com/office/2006/metadata/properties" ma:root="true" ma:fieldsID="bb1811fa7847a3a2aef506380bfa7373" ns2:_="">
    <xsd:import namespace="9a800620-9e78-49c8-9298-1ef0caf35d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800620-9e78-49c8-9298-1ef0caf35d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A99762-F4D5-4D5F-BAFE-3E968E3C84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800620-9e78-49c8-9298-1ef0caf35d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64FC28-90B7-42E9-ACA7-52437953868D}">
  <ds:schemaRefs>
    <ds:schemaRef ds:uri="http://www.w3.org/XML/1998/namespace"/>
    <ds:schemaRef ds:uri="http://purl.org/dc/dcmitype/"/>
    <ds:schemaRef ds:uri="http://purl.org/dc/terms/"/>
    <ds:schemaRef ds:uri="9a800620-9e78-49c8-9298-1ef0caf35da5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914C7F5-7957-4EEF-A40C-3028685E51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2583</TotalTime>
  <Words>162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Gill Sans MT</vt:lpstr>
      <vt:lpstr>Google Sans</vt:lpstr>
      <vt:lpstr>Parcel</vt:lpstr>
      <vt:lpstr>Corner lot setbacks  §490-202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Energy Systems</dc:title>
  <dc:creator>LaFontaine, Jacob</dc:creator>
  <cp:lastModifiedBy>LaFontaine, Jacob</cp:lastModifiedBy>
  <cp:revision>96</cp:revision>
  <cp:lastPrinted>2025-04-07T21:58:54Z</cp:lastPrinted>
  <dcterms:created xsi:type="dcterms:W3CDTF">2020-04-28T15:26:34Z</dcterms:created>
  <dcterms:modified xsi:type="dcterms:W3CDTF">2025-04-07T22:03:43Z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0x010100BBB87AA7B13A7F47B76684A46D96516C</vt:lpwstr>
  </property>
</Properties>
</file>